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257" r:id="rId3"/>
    <p:sldId id="258" r:id="rId4"/>
    <p:sldId id="259" r:id="rId5"/>
    <p:sldId id="260" r:id="rId6"/>
    <p:sldId id="309" r:id="rId7"/>
    <p:sldId id="310" r:id="rId8"/>
    <p:sldId id="311" r:id="rId9"/>
    <p:sldId id="312" r:id="rId10"/>
    <p:sldId id="313" r:id="rId11"/>
    <p:sldId id="314" r:id="rId12"/>
    <p:sldId id="315" r:id="rId13"/>
    <p:sldId id="268" r:id="rId14"/>
    <p:sldId id="323" r:id="rId15"/>
    <p:sldId id="324" r:id="rId16"/>
    <p:sldId id="326" r:id="rId17"/>
    <p:sldId id="325" r:id="rId18"/>
    <p:sldId id="327" r:id="rId19"/>
    <p:sldId id="328" r:id="rId20"/>
    <p:sldId id="275" r:id="rId21"/>
    <p:sldId id="316" r:id="rId22"/>
    <p:sldId id="317" r:id="rId23"/>
    <p:sldId id="318" r:id="rId24"/>
    <p:sldId id="319" r:id="rId25"/>
    <p:sldId id="320" r:id="rId26"/>
    <p:sldId id="321" r:id="rId27"/>
    <p:sldId id="32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embeddedFontLst>
    <p:embeddedFont>
      <p:font typeface="Calibri" pitchFamily="34" charset="0"/>
      <p:regular r:id="rId56"/>
      <p:bold r:id="rId57"/>
      <p:italic r:id="rId58"/>
      <p:boldItalic r:id="rId59"/>
    </p:embeddedFont>
    <p:embeddedFont>
      <p:font typeface="Merriweather"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UVZnmYe5yKhEusP9jtBnnjDjo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68"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443427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0" y="0"/>
            <a:ext cx="3000000" cy="3000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dirty="0">
              <a:solidFill>
                <a:schemeClr val="dk1"/>
              </a:solidFill>
              <a:latin typeface="Calibri"/>
              <a:ea typeface="Calibri"/>
              <a:cs typeface="Calibri"/>
              <a:sym typeface="Calibri"/>
            </a:endParaRPr>
          </a:p>
        </p:txBody>
      </p:sp>
      <p:sp>
        <p:nvSpPr>
          <p:cNvPr id="83" name="Google Shape;83;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a:t>
            </a:fld>
            <a:endParaRPr sz="18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13</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14</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15</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16</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17</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18</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258" name="Google Shape;2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19</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349" name="Google Shape;34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20</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473" name="Google Shape;4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483" name="Google Shape;4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493" name="Google Shape;4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503" name="Google Shape;5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4: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3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514" name="Google Shape;514;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32</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p3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529" name="Google Shape;529;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33</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6: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3" name="Google Shape;543;p3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544" name="Google Shape;544;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34</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a:spLocks noGrp="1" noRot="1" noChangeAspect="1"/>
          </p:cNvSpPr>
          <p:nvPr>
            <p:ph type="sldImg" idx="2"/>
          </p:nvPr>
        </p:nvSpPr>
        <p:spPr>
          <a:xfrm>
            <a:off x="-1166813" y="0"/>
            <a:ext cx="53340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8" name="Google Shape;558;p3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559" name="Google Shape;559;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35</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574" name="Google Shape;57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589" name="Google Shape;58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04" name="Google Shape;604;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19" name="Google Shape;619;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34" name="Google Shape;63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49" name="Google Shape;649;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64" name="Google Shape;664;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8" name="Google Shape;678;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79" name="Google Shape;67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Google Shape;69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693" name="Google Shape;693;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08" name="Google Shape;708;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Google Shape;722;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23" name="Google Shape;72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38" name="Google Shape;738;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53" name="Google Shape;753;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7" name="Google Shape;767;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68" name="Google Shape;768;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
        <p:nvSpPr>
          <p:cNvPr id="134" name="Google Shape;13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Calibri"/>
                <a:ea typeface="Calibri"/>
                <a:cs typeface="Calibri"/>
                <a:sym typeface="Calibri"/>
              </a:rPr>
              <a:t>5</a:t>
            </a:fld>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2" name="Google Shape;78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783" name="Google Shape;783;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Merriweather"/>
              <a:ea typeface="Merriweather"/>
              <a:cs typeface="Merriweather"/>
              <a:sym typeface="Merriweather"/>
            </a:endParaRPr>
          </a:p>
        </p:txBody>
      </p:sp>
      <p:sp>
        <p:nvSpPr>
          <p:cNvPr id="797" name="Google Shape;7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6" name="Google Shape;81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5" name="Google Shape;82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59266" y="1893188"/>
            <a:ext cx="3235591"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653252" y="4411158"/>
            <a:ext cx="2847618"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pitchFamily="34" charset="0"/>
                <a:cs typeface="Calibri" pitchFamily="34" charset="0"/>
              </a:rPr>
              <a:t>ამორიცხვა</a:t>
            </a:r>
            <a:endParaRPr lang="ka-GE" sz="2800" dirty="0">
              <a:solidFill>
                <a:schemeClr val="lt1"/>
              </a:solidFill>
              <a:latin typeface="Calibri" pitchFamily="34" charset="0"/>
              <a:ea typeface="Calibri"/>
              <a:cs typeface="Calibri" pitchFamily="34" charset="0"/>
              <a:sym typeface="Calibri"/>
            </a:endParaRPr>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029061" y="2502755"/>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drop</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r>
              <a:rPr lang="en-US" sz="4400" dirty="0" smtClean="0">
                <a:solidFill>
                  <a:schemeClr val="lt1"/>
                </a:solidFill>
                <a:latin typeface="Calibri"/>
                <a:ea typeface="Calibri"/>
                <a:cs typeface="Calibri"/>
                <a:sym typeface="Calibri"/>
              </a:rPr>
              <a:t>./v.)</a:t>
            </a:r>
            <a:endParaRPr lang="en-US" sz="4400" dirty="0"/>
          </a:p>
        </p:txBody>
      </p:sp>
    </p:spTree>
    <p:extLst>
      <p:ext uri="{BB962C8B-B14F-4D97-AF65-F5344CB8AC3E}">
        <p14:creationId xmlns:p14="http://schemas.microsoft.com/office/powerpoint/2010/main" val="367752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547685" y="2025679"/>
            <a:ext cx="3223066"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589526" y="4530427"/>
            <a:ext cx="3181225"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სავალდებულო</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111218" y="2635246"/>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compulsory</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(adj.)</a:t>
            </a:r>
            <a:endParaRPr lang="en-US" sz="4400" dirty="0"/>
          </a:p>
        </p:txBody>
      </p:sp>
    </p:spTree>
    <p:extLst>
      <p:ext uri="{BB962C8B-B14F-4D97-AF65-F5344CB8AC3E}">
        <p14:creationId xmlns:p14="http://schemas.microsoft.com/office/powerpoint/2010/main" val="367752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96844" y="1906410"/>
            <a:ext cx="3135384"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649288" y="4411158"/>
            <a:ext cx="2830496"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სემესტრი</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016536" y="2515977"/>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term</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239566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3" name="Google Shape;263;p13"/>
          <p:cNvSpPr/>
          <p:nvPr/>
        </p:nvSpPr>
        <p:spPr>
          <a:xfrm>
            <a:off x="405252" y="1885793"/>
            <a:ext cx="1586806"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term</a:t>
            </a:r>
            <a:endParaRPr sz="1400" b="0" i="0" u="none" strike="noStrike" cap="none" dirty="0">
              <a:solidFill>
                <a:srgbClr val="000000"/>
              </a:solidFill>
              <a:latin typeface="Calibri" pitchFamily="34" charset="0"/>
              <a:cs typeface="Calibri" pitchFamily="34" charset="0"/>
              <a:sym typeface="Arial"/>
            </a:endParaRPr>
          </a:p>
        </p:txBody>
      </p:sp>
      <p:sp>
        <p:nvSpPr>
          <p:cNvPr id="264" name="Google Shape;264;p13"/>
          <p:cNvSpPr/>
          <p:nvPr/>
        </p:nvSpPr>
        <p:spPr>
          <a:xfrm>
            <a:off x="2089112" y="1877738"/>
            <a:ext cx="140247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5" name="Google Shape;265;p13"/>
          <p:cNvSpPr/>
          <p:nvPr/>
        </p:nvSpPr>
        <p:spPr>
          <a:xfrm>
            <a:off x="3621907" y="1877178"/>
            <a:ext cx="136997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drop</a:t>
            </a:r>
            <a:endParaRPr sz="2000" b="0" i="0" u="none" strike="noStrike" cap="none" dirty="0">
              <a:solidFill>
                <a:schemeClr val="lt1"/>
              </a:solidFill>
              <a:latin typeface="Calibri"/>
              <a:ea typeface="Calibri"/>
              <a:cs typeface="Calibri"/>
              <a:sym typeface="Calibri"/>
            </a:endParaRPr>
          </a:p>
        </p:txBody>
      </p:sp>
      <p:sp>
        <p:nvSpPr>
          <p:cNvPr id="266" name="Google Shape;266;p13"/>
          <p:cNvSpPr/>
          <p:nvPr/>
        </p:nvSpPr>
        <p:spPr>
          <a:xfrm>
            <a:off x="8579784" y="1885792"/>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7" name="Google Shape;267;p13"/>
          <p:cNvSpPr/>
          <p:nvPr/>
        </p:nvSpPr>
        <p:spPr>
          <a:xfrm>
            <a:off x="10278172" y="1885793"/>
            <a:ext cx="1546711" cy="95714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skip</a:t>
            </a:r>
            <a:endParaRPr sz="1400" b="0" i="0" u="none" strike="noStrike" cap="none">
              <a:solidFill>
                <a:srgbClr val="000000"/>
              </a:solidFill>
              <a:latin typeface="Arial"/>
              <a:ea typeface="Arial"/>
              <a:cs typeface="Arial"/>
              <a:sym typeface="Arial"/>
            </a:endParaRPr>
          </a:p>
        </p:txBody>
      </p:sp>
      <p:sp>
        <p:nvSpPr>
          <p:cNvPr id="268" name="Google Shape;268;p13"/>
          <p:cNvSpPr/>
          <p:nvPr/>
        </p:nvSpPr>
        <p:spPr>
          <a:xfrm>
            <a:off x="6840644" y="1885793"/>
            <a:ext cx="1611139" cy="9657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cs typeface="Calibri"/>
                <a:sym typeface="Calibri"/>
              </a:rPr>
              <a:t>scholarship</a:t>
            </a:r>
            <a:endParaRPr sz="1400" b="0" i="0" u="none" strike="noStrike" cap="none" dirty="0">
              <a:solidFill>
                <a:srgbClr val="000000"/>
              </a:solidFill>
              <a:latin typeface="Arial"/>
              <a:ea typeface="Arial"/>
              <a:cs typeface="Arial"/>
              <a:sym typeface="Arial"/>
            </a:endParaRPr>
          </a:p>
        </p:txBody>
      </p:sp>
      <p:sp>
        <p:nvSpPr>
          <p:cNvPr id="269" name="Google Shape;269;p13"/>
          <p:cNvSpPr/>
          <p:nvPr/>
        </p:nvSpPr>
        <p:spPr>
          <a:xfrm>
            <a:off x="766781" y="3274336"/>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to decide not to continue studying a school subject</a:t>
            </a:r>
            <a:br>
              <a:rPr lang="en-US" sz="2400" b="0" i="0" u="none" strike="noStrike" cap="none" dirty="0">
                <a:solidFill>
                  <a:schemeClr val="lt1"/>
                </a:solidFill>
                <a:latin typeface="Calibri"/>
                <a:ea typeface="Calibri"/>
                <a:cs typeface="Calibri"/>
                <a:sym typeface="Calibri"/>
              </a:rPr>
            </a:br>
            <a:endParaRPr sz="2400" b="0" i="0" u="none" strike="noStrike" cap="none" dirty="0">
              <a:solidFill>
                <a:schemeClr val="lt1"/>
              </a:solidFill>
              <a:latin typeface="Calibri"/>
              <a:ea typeface="Calibri"/>
              <a:cs typeface="Calibri"/>
              <a:sym typeface="Calibri"/>
            </a:endParaRPr>
          </a:p>
        </p:txBody>
      </p:sp>
      <p:sp>
        <p:nvSpPr>
          <p:cNvPr id="270" name="Google Shape;270;p13"/>
          <p:cNvSpPr/>
          <p:nvPr/>
        </p:nvSpPr>
        <p:spPr>
          <a:xfrm>
            <a:off x="5096078" y="1877738"/>
            <a:ext cx="1644486" cy="97655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curriculum</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4475E-6 -1.48148E-6 L 0.10843 0.42523 " pathEditMode="relative" rAng="0" ptsTypes="AA">
                                      <p:cBhvr>
                                        <p:cTn id="6" dur="2000" fill="hold"/>
                                        <p:tgtEl>
                                          <p:spTgt spid="265"/>
                                        </p:tgtEl>
                                        <p:attrNameLst>
                                          <p:attrName>ppt_x</p:attrName>
                                          <p:attrName>ppt_y</p:attrName>
                                        </p:attrNameLst>
                                      </p:cBhvr>
                                      <p:rCtr x="5415" y="2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3" name="Google Shape;263;p13"/>
          <p:cNvSpPr/>
          <p:nvPr/>
        </p:nvSpPr>
        <p:spPr>
          <a:xfrm>
            <a:off x="766781" y="1886598"/>
            <a:ext cx="1586806"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term</a:t>
            </a:r>
            <a:endParaRPr sz="1400" b="0" i="0" u="none" strike="noStrike" cap="none" dirty="0">
              <a:solidFill>
                <a:srgbClr val="000000"/>
              </a:solidFill>
              <a:latin typeface="Calibri" pitchFamily="34" charset="0"/>
              <a:cs typeface="Calibri" pitchFamily="34" charset="0"/>
              <a:sym typeface="Arial"/>
            </a:endParaRPr>
          </a:p>
        </p:txBody>
      </p:sp>
      <p:sp>
        <p:nvSpPr>
          <p:cNvPr id="264" name="Google Shape;264;p13"/>
          <p:cNvSpPr/>
          <p:nvPr/>
        </p:nvSpPr>
        <p:spPr>
          <a:xfrm>
            <a:off x="2616300" y="1877178"/>
            <a:ext cx="140247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6" name="Google Shape;266;p13"/>
          <p:cNvSpPr/>
          <p:nvPr/>
        </p:nvSpPr>
        <p:spPr>
          <a:xfrm>
            <a:off x="8155831" y="1854658"/>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7" name="Google Shape;267;p13"/>
          <p:cNvSpPr/>
          <p:nvPr/>
        </p:nvSpPr>
        <p:spPr>
          <a:xfrm>
            <a:off x="9961164" y="1854658"/>
            <a:ext cx="1546711" cy="95714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skip</a:t>
            </a:r>
            <a:endParaRPr sz="1400" b="0" i="0" u="none" strike="noStrike" cap="none">
              <a:solidFill>
                <a:srgbClr val="000000"/>
              </a:solidFill>
              <a:latin typeface="Arial"/>
              <a:ea typeface="Arial"/>
              <a:cs typeface="Arial"/>
              <a:sym typeface="Arial"/>
            </a:endParaRPr>
          </a:p>
        </p:txBody>
      </p:sp>
      <p:sp>
        <p:nvSpPr>
          <p:cNvPr id="268" name="Google Shape;268;p13"/>
          <p:cNvSpPr/>
          <p:nvPr/>
        </p:nvSpPr>
        <p:spPr>
          <a:xfrm>
            <a:off x="6248857" y="1867757"/>
            <a:ext cx="1611139" cy="9657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cs typeface="Calibri"/>
                <a:sym typeface="Calibri"/>
              </a:rPr>
              <a:t>scholarship</a:t>
            </a:r>
            <a:endParaRPr sz="1400" b="0" i="0" u="none" strike="noStrike" cap="none" dirty="0">
              <a:solidFill>
                <a:srgbClr val="000000"/>
              </a:solidFill>
              <a:latin typeface="Arial"/>
              <a:ea typeface="Arial"/>
              <a:cs typeface="Arial"/>
              <a:sym typeface="Arial"/>
            </a:endParaRPr>
          </a:p>
        </p:txBody>
      </p:sp>
      <p:sp>
        <p:nvSpPr>
          <p:cNvPr id="269" name="Google Shape;269;p13"/>
          <p:cNvSpPr/>
          <p:nvPr/>
        </p:nvSpPr>
        <p:spPr>
          <a:xfrm>
            <a:off x="766781" y="3274336"/>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en-US" sz="2400" b="0" i="0" u="none" strike="noStrike" cap="none" dirty="0">
              <a:solidFill>
                <a:schemeClr val="lt1"/>
              </a:solidFill>
              <a:latin typeface="Calibri"/>
              <a:ea typeface="Calibri"/>
              <a:cs typeface="Calibri"/>
              <a:sym typeface="Calibri"/>
            </a:endParaRPr>
          </a:p>
        </p:txBody>
      </p:sp>
      <p:sp>
        <p:nvSpPr>
          <p:cNvPr id="270" name="Google Shape;270;p13"/>
          <p:cNvSpPr/>
          <p:nvPr/>
        </p:nvSpPr>
        <p:spPr>
          <a:xfrm>
            <a:off x="4294059" y="1867757"/>
            <a:ext cx="1644486" cy="97655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curriculum</a:t>
            </a:r>
            <a:endParaRPr sz="1400" b="0" i="0" u="none" strike="noStrike" cap="none" dirty="0">
              <a:solidFill>
                <a:srgbClr val="000000"/>
              </a:solidFill>
              <a:latin typeface="Arial"/>
              <a:ea typeface="Arial"/>
              <a:cs typeface="Arial"/>
              <a:sym typeface="Arial"/>
            </a:endParaRPr>
          </a:p>
        </p:txBody>
      </p:sp>
      <p:sp>
        <p:nvSpPr>
          <p:cNvPr id="2" name="Rectangle 1"/>
          <p:cNvSpPr/>
          <p:nvPr/>
        </p:nvSpPr>
        <p:spPr>
          <a:xfrm>
            <a:off x="1992056" y="3654407"/>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the subjects that students study at a particular school or college</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4846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4735E-6 1.48148E-6 L 0.05536 0.43379 " pathEditMode="relative" rAng="0" ptsTypes="AA">
                                      <p:cBhvr>
                                        <p:cTn id="6" dur="2000" fill="hold"/>
                                        <p:tgtEl>
                                          <p:spTgt spid="270"/>
                                        </p:tgtEl>
                                        <p:attrNameLst>
                                          <p:attrName>ppt_x</p:attrName>
                                          <p:attrName>ppt_y</p:attrName>
                                        </p:attrNameLst>
                                      </p:cBhvr>
                                      <p:rCtr x="2761" y="2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3" name="Google Shape;263;p13"/>
          <p:cNvSpPr/>
          <p:nvPr/>
        </p:nvSpPr>
        <p:spPr>
          <a:xfrm>
            <a:off x="1337800" y="1897384"/>
            <a:ext cx="1586806"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term</a:t>
            </a:r>
            <a:endParaRPr sz="1400" b="0" i="0" u="none" strike="noStrike" cap="none" dirty="0">
              <a:solidFill>
                <a:srgbClr val="000000"/>
              </a:solidFill>
              <a:latin typeface="Calibri" pitchFamily="34" charset="0"/>
              <a:cs typeface="Calibri" pitchFamily="34" charset="0"/>
              <a:sym typeface="Arial"/>
            </a:endParaRPr>
          </a:p>
        </p:txBody>
      </p:sp>
      <p:sp>
        <p:nvSpPr>
          <p:cNvPr id="264" name="Google Shape;264;p13"/>
          <p:cNvSpPr/>
          <p:nvPr/>
        </p:nvSpPr>
        <p:spPr>
          <a:xfrm>
            <a:off x="3380168" y="1889681"/>
            <a:ext cx="140247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6" name="Google Shape;266;p13"/>
          <p:cNvSpPr/>
          <p:nvPr/>
        </p:nvSpPr>
        <p:spPr>
          <a:xfrm>
            <a:off x="7377831" y="1879708"/>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graduation</a:t>
            </a:r>
            <a:endParaRPr sz="1400" b="0" i="0" u="none" strike="noStrike" cap="none" dirty="0">
              <a:solidFill>
                <a:srgbClr val="000000"/>
              </a:solidFill>
              <a:latin typeface="Arial"/>
              <a:ea typeface="Arial"/>
              <a:cs typeface="Arial"/>
              <a:sym typeface="Arial"/>
            </a:endParaRPr>
          </a:p>
        </p:txBody>
      </p:sp>
      <p:sp>
        <p:nvSpPr>
          <p:cNvPr id="267" name="Google Shape;267;p13"/>
          <p:cNvSpPr/>
          <p:nvPr/>
        </p:nvSpPr>
        <p:spPr>
          <a:xfrm>
            <a:off x="9414512" y="1867182"/>
            <a:ext cx="1546711" cy="95714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skip</a:t>
            </a:r>
            <a:endParaRPr sz="1400" b="0" i="0" u="none" strike="noStrike" cap="none">
              <a:solidFill>
                <a:srgbClr val="000000"/>
              </a:solidFill>
              <a:latin typeface="Arial"/>
              <a:ea typeface="Arial"/>
              <a:cs typeface="Arial"/>
              <a:sym typeface="Arial"/>
            </a:endParaRPr>
          </a:p>
        </p:txBody>
      </p:sp>
      <p:sp>
        <p:nvSpPr>
          <p:cNvPr id="268" name="Google Shape;268;p13"/>
          <p:cNvSpPr/>
          <p:nvPr/>
        </p:nvSpPr>
        <p:spPr>
          <a:xfrm>
            <a:off x="5301941" y="1889330"/>
            <a:ext cx="1611139" cy="96576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dirty="0">
                <a:solidFill>
                  <a:schemeClr val="lt1"/>
                </a:solidFill>
                <a:latin typeface="Calibri"/>
                <a:cs typeface="Calibri"/>
                <a:sym typeface="Calibri"/>
              </a:rPr>
              <a:t>scholarship</a:t>
            </a:r>
            <a:endParaRPr sz="1400" b="0" i="0" u="none" strike="noStrike" cap="none" dirty="0">
              <a:solidFill>
                <a:srgbClr val="000000"/>
              </a:solidFill>
              <a:latin typeface="Arial"/>
              <a:ea typeface="Arial"/>
              <a:cs typeface="Arial"/>
              <a:sym typeface="Arial"/>
            </a:endParaRPr>
          </a:p>
        </p:txBody>
      </p:sp>
      <p:sp>
        <p:nvSpPr>
          <p:cNvPr id="269" name="Google Shape;269;p13"/>
          <p:cNvSpPr/>
          <p:nvPr/>
        </p:nvSpPr>
        <p:spPr>
          <a:xfrm>
            <a:off x="766781" y="327719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dirty="0">
                <a:solidFill>
                  <a:schemeClr val="lt1"/>
                </a:solidFill>
                <a:latin typeface="Calibri"/>
                <a:ea typeface="Calibri"/>
                <a:cs typeface="Calibri"/>
                <a:sym typeface="Calibri"/>
              </a:rPr>
              <a:t>an amount of money given by a school, college, university, or other </a:t>
            </a:r>
            <a:r>
              <a:rPr lang="en-US" sz="2400" dirty="0" err="1" smtClean="0">
                <a:solidFill>
                  <a:schemeClr val="lt1"/>
                </a:solidFill>
                <a:latin typeface="Calibri"/>
                <a:ea typeface="Calibri"/>
                <a:cs typeface="Calibri"/>
                <a:sym typeface="Calibri"/>
              </a:rPr>
              <a:t>organisation</a:t>
            </a:r>
            <a:r>
              <a:rPr lang="en-US" sz="2400" dirty="0" smtClean="0">
                <a:solidFill>
                  <a:schemeClr val="lt1"/>
                </a:solidFill>
                <a:latin typeface="Calibri"/>
                <a:ea typeface="Calibri"/>
                <a:cs typeface="Calibri"/>
                <a:sym typeface="Calibri"/>
              </a:rPr>
              <a:t> </a:t>
            </a:r>
            <a:r>
              <a:rPr lang="en-US" sz="2400" dirty="0">
                <a:solidFill>
                  <a:schemeClr val="lt1"/>
                </a:solidFill>
                <a:latin typeface="Calibri"/>
                <a:ea typeface="Calibri"/>
                <a:cs typeface="Calibri"/>
                <a:sym typeface="Calibri"/>
              </a:rPr>
              <a:t>to pay for the studies of a person </a:t>
            </a:r>
            <a:endParaRPr lang="en-US" sz="2400" b="0" i="0" u="none" strike="noStrike" cap="none" dirty="0">
              <a:solidFill>
                <a:schemeClr val="lt1"/>
              </a:solidFill>
              <a:latin typeface="Calibri"/>
              <a:ea typeface="Calibri"/>
              <a:cs typeface="Calibri"/>
              <a:sym typeface="Calibri"/>
            </a:endParaRPr>
          </a:p>
        </p:txBody>
      </p:sp>
      <p:sp>
        <p:nvSpPr>
          <p:cNvPr id="2" name="Rectangle 1"/>
          <p:cNvSpPr/>
          <p:nvPr/>
        </p:nvSpPr>
        <p:spPr>
          <a:xfrm>
            <a:off x="1992056" y="3654407"/>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871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66E-6 -3.33333E-6 L 0.00013 0.42662 " pathEditMode="relative" rAng="0" ptsTypes="AA">
                                      <p:cBhvr>
                                        <p:cTn id="6" dur="2000" fill="hold"/>
                                        <p:tgtEl>
                                          <p:spTgt spid="268"/>
                                        </p:tgtEl>
                                        <p:attrNameLst>
                                          <p:attrName>ppt_x</p:attrName>
                                          <p:attrName>ppt_y</p:attrName>
                                        </p:attrNameLst>
                                      </p:cBhvr>
                                      <p:rCtr x="0" y="2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3" name="Google Shape;263;p13"/>
          <p:cNvSpPr/>
          <p:nvPr/>
        </p:nvSpPr>
        <p:spPr>
          <a:xfrm>
            <a:off x="1992056" y="1903513"/>
            <a:ext cx="1586806"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term</a:t>
            </a:r>
            <a:endParaRPr sz="1400" b="0" i="0" u="none" strike="noStrike" cap="none" dirty="0">
              <a:solidFill>
                <a:srgbClr val="000000"/>
              </a:solidFill>
              <a:latin typeface="Calibri" pitchFamily="34" charset="0"/>
              <a:cs typeface="Calibri" pitchFamily="34" charset="0"/>
              <a:sym typeface="Arial"/>
            </a:endParaRPr>
          </a:p>
        </p:txBody>
      </p:sp>
      <p:sp>
        <p:nvSpPr>
          <p:cNvPr id="264" name="Google Shape;264;p13"/>
          <p:cNvSpPr/>
          <p:nvPr/>
        </p:nvSpPr>
        <p:spPr>
          <a:xfrm>
            <a:off x="4057461" y="1906804"/>
            <a:ext cx="140247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6" name="Google Shape;266;p13"/>
          <p:cNvSpPr/>
          <p:nvPr/>
        </p:nvSpPr>
        <p:spPr>
          <a:xfrm>
            <a:off x="5958424" y="1906804"/>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7" name="Google Shape;267;p13"/>
          <p:cNvSpPr/>
          <p:nvPr/>
        </p:nvSpPr>
        <p:spPr>
          <a:xfrm>
            <a:off x="8031491" y="1918150"/>
            <a:ext cx="1546711" cy="95714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skip</a:t>
            </a: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766781" y="327719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en-US" sz="2400" dirty="0">
              <a:solidFill>
                <a:srgbClr val="FFFFFF"/>
              </a:solidFill>
              <a:latin typeface="Calibri"/>
              <a:ea typeface="Calibri"/>
              <a:cs typeface="Calibri"/>
              <a:sym typeface="Calibri"/>
            </a:endParaRPr>
          </a:p>
          <a:p>
            <a:pPr lvl="0" algn="ctr"/>
            <a:r>
              <a:rPr lang="en-US" sz="2400" dirty="0">
                <a:solidFill>
                  <a:srgbClr val="FFFFFF"/>
                </a:solidFill>
                <a:latin typeface="Calibri"/>
                <a:ea typeface="Calibri"/>
                <a:cs typeface="Calibri"/>
                <a:sym typeface="Calibri"/>
              </a:rPr>
              <a:t> not to do something, but to do the next thing </a:t>
            </a:r>
            <a:r>
              <a:rPr lang="en-US" sz="2400" dirty="0" smtClean="0">
                <a:solidFill>
                  <a:srgbClr val="FFFFFF"/>
                </a:solidFill>
                <a:latin typeface="Calibri"/>
                <a:ea typeface="Calibri"/>
                <a:cs typeface="Calibri"/>
                <a:sym typeface="Calibri"/>
              </a:rPr>
              <a:t>instead</a:t>
            </a:r>
            <a:r>
              <a:rPr lang="ka-GE" sz="2400" dirty="0" smtClean="0">
                <a:solidFill>
                  <a:srgbClr val="FFFFFF"/>
                </a:solidFill>
                <a:latin typeface="Calibri"/>
                <a:ea typeface="Calibri"/>
                <a:cs typeface="Calibri"/>
                <a:sym typeface="Calibri"/>
              </a:rPr>
              <a:t>; </a:t>
            </a:r>
            <a:r>
              <a:rPr lang="en-US" sz="2400" dirty="0" smtClean="0">
                <a:solidFill>
                  <a:srgbClr val="FFFFFF"/>
                </a:solidFill>
                <a:latin typeface="Calibri"/>
                <a:ea typeface="Calibri"/>
                <a:cs typeface="Calibri"/>
                <a:sym typeface="Calibri"/>
              </a:rPr>
              <a:t>to miss a lesson</a:t>
            </a:r>
            <a:r>
              <a:rPr lang="en-US" sz="2400" dirty="0">
                <a:solidFill>
                  <a:srgbClr val="FFFFFF"/>
                </a:solidFill>
                <a:latin typeface="Calibri"/>
                <a:ea typeface="Calibri"/>
                <a:cs typeface="Calibri"/>
                <a:sym typeface="Calibri"/>
              </a:rPr>
              <a:t/>
            </a:r>
            <a:br>
              <a:rPr lang="en-US" sz="2400" dirty="0">
                <a:solidFill>
                  <a:srgbClr val="FFFFFF"/>
                </a:solidFill>
                <a:latin typeface="Calibri"/>
                <a:ea typeface="Calibri"/>
                <a:cs typeface="Calibri"/>
                <a:sym typeface="Calibri"/>
              </a:rPr>
            </a:br>
            <a:endParaRPr lang="en-US" sz="2400" dirty="0">
              <a:solidFill>
                <a:srgbClr val="FFFFFF"/>
              </a:solidFill>
              <a:latin typeface="Calibri"/>
              <a:ea typeface="Calibri"/>
              <a:cs typeface="Calibri"/>
              <a:sym typeface="Calibri"/>
            </a:endParaRPr>
          </a:p>
        </p:txBody>
      </p:sp>
      <p:sp>
        <p:nvSpPr>
          <p:cNvPr id="2" name="Rectangle 1"/>
          <p:cNvSpPr/>
          <p:nvPr/>
        </p:nvSpPr>
        <p:spPr>
          <a:xfrm>
            <a:off x="1992056" y="3740285"/>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382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2713E-7 4.44444E-6 L -0.2502 0.42407 " pathEditMode="relative" rAng="0" ptsTypes="AA">
                                      <p:cBhvr>
                                        <p:cTn id="6" dur="2000" fill="hold"/>
                                        <p:tgtEl>
                                          <p:spTgt spid="267"/>
                                        </p:tgtEl>
                                        <p:attrNameLst>
                                          <p:attrName>ppt_x</p:attrName>
                                          <p:attrName>ppt_y</p:attrName>
                                        </p:attrNameLst>
                                      </p:cBhvr>
                                      <p:rCtr x="-12510" y="2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3" name="Google Shape;263;p13"/>
          <p:cNvSpPr/>
          <p:nvPr/>
        </p:nvSpPr>
        <p:spPr>
          <a:xfrm>
            <a:off x="3323899" y="1903512"/>
            <a:ext cx="1586806" cy="95770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term</a:t>
            </a:r>
            <a:endParaRPr sz="1400" b="0" i="0" u="none" strike="noStrike" cap="none" dirty="0">
              <a:solidFill>
                <a:srgbClr val="000000"/>
              </a:solidFill>
              <a:latin typeface="Calibri" pitchFamily="34" charset="0"/>
              <a:cs typeface="Calibri" pitchFamily="34" charset="0"/>
              <a:sym typeface="Arial"/>
            </a:endParaRPr>
          </a:p>
        </p:txBody>
      </p:sp>
      <p:sp>
        <p:nvSpPr>
          <p:cNvPr id="264" name="Google Shape;264;p13"/>
          <p:cNvSpPr/>
          <p:nvPr/>
        </p:nvSpPr>
        <p:spPr>
          <a:xfrm>
            <a:off x="5320790" y="1909535"/>
            <a:ext cx="1402477"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6" name="Google Shape;266;p13"/>
          <p:cNvSpPr/>
          <p:nvPr/>
        </p:nvSpPr>
        <p:spPr>
          <a:xfrm>
            <a:off x="7106598" y="1906804"/>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766781" y="327719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dirty="0">
                <a:solidFill>
                  <a:schemeClr val="lt1"/>
                </a:solidFill>
                <a:latin typeface="Calibri"/>
                <a:ea typeface="Calibri"/>
                <a:cs typeface="Calibri"/>
                <a:sym typeface="Calibri"/>
              </a:rPr>
              <a:t>one of the periods of time into which the year is divided for students</a:t>
            </a:r>
          </a:p>
        </p:txBody>
      </p:sp>
      <p:sp>
        <p:nvSpPr>
          <p:cNvPr id="2" name="Rectangle 1"/>
          <p:cNvSpPr/>
          <p:nvPr/>
        </p:nvSpPr>
        <p:spPr>
          <a:xfrm>
            <a:off x="1992056" y="3740285"/>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57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30669E-6 -2.22222E-6 L 0.12796 0.42986 " pathEditMode="relative" rAng="0" ptsTypes="AA">
                                      <p:cBhvr>
                                        <p:cTn id="6" dur="2000" fill="hold"/>
                                        <p:tgtEl>
                                          <p:spTgt spid="263"/>
                                        </p:tgtEl>
                                        <p:attrNameLst>
                                          <p:attrName>ppt_x</p:attrName>
                                          <p:attrName>ppt_y</p:attrName>
                                        </p:attrNameLst>
                                      </p:cBhvr>
                                      <p:rCtr x="6392" y="2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4" name="Google Shape;264;p13"/>
          <p:cNvSpPr/>
          <p:nvPr/>
        </p:nvSpPr>
        <p:spPr>
          <a:xfrm>
            <a:off x="3807912" y="1896340"/>
            <a:ext cx="1513951" cy="96576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compulsory</a:t>
            </a:r>
            <a:endParaRPr sz="2000" b="0" i="0" u="none" strike="noStrike" cap="none" dirty="0">
              <a:solidFill>
                <a:schemeClr val="lt1"/>
              </a:solidFill>
              <a:latin typeface="Calibri" pitchFamily="34" charset="0"/>
              <a:cs typeface="Calibri" pitchFamily="34" charset="0"/>
              <a:sym typeface="Arial"/>
            </a:endParaRPr>
          </a:p>
        </p:txBody>
      </p:sp>
      <p:sp>
        <p:nvSpPr>
          <p:cNvPr id="266" name="Google Shape;266;p13"/>
          <p:cNvSpPr/>
          <p:nvPr/>
        </p:nvSpPr>
        <p:spPr>
          <a:xfrm>
            <a:off x="6127913" y="1912266"/>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766781" y="327719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en-US" sz="2400" dirty="0">
              <a:solidFill>
                <a:schemeClr val="lt1"/>
              </a:solidFill>
              <a:latin typeface="Calibri"/>
              <a:ea typeface="Calibri"/>
              <a:cs typeface="Calibri"/>
              <a:sym typeface="Calibri"/>
            </a:endParaRPr>
          </a:p>
          <a:p>
            <a:pPr lvl="0" algn="ctr"/>
            <a:r>
              <a:rPr lang="en-US" sz="2400" dirty="0">
                <a:solidFill>
                  <a:schemeClr val="lt1"/>
                </a:solidFill>
                <a:latin typeface="Calibri"/>
                <a:ea typeface="Calibri"/>
                <a:cs typeface="Calibri"/>
                <a:sym typeface="Calibri"/>
              </a:rPr>
              <a:t>something that must be done because of a rule or law</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
        <p:nvSpPr>
          <p:cNvPr id="2" name="Rectangle 1"/>
          <p:cNvSpPr/>
          <p:nvPr/>
        </p:nvSpPr>
        <p:spPr>
          <a:xfrm>
            <a:off x="1992056" y="3740285"/>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46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42152E-6 4.07407E-6 L 0.09431 0.42291 " pathEditMode="relative" rAng="0" ptsTypes="AA">
                                      <p:cBhvr>
                                        <p:cTn id="6" dur="2000" fill="hold"/>
                                        <p:tgtEl>
                                          <p:spTgt spid="264"/>
                                        </p:tgtEl>
                                        <p:attrNameLst>
                                          <p:attrName>ppt_x</p:attrName>
                                          <p:attrName>ppt_y</p:attrName>
                                        </p:attrNameLst>
                                      </p:cBhvr>
                                      <p:rCtr x="4715" y="21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3"/>
          <p:cNvPicPr preferRelativeResize="0"/>
          <p:nvPr/>
        </p:nvPicPr>
        <p:blipFill rotWithShape="1">
          <a:blip r:embed="rId3">
            <a:alphaModFix/>
          </a:blip>
          <a:srcRect/>
          <a:stretch/>
        </p:blipFill>
        <p:spPr>
          <a:xfrm>
            <a:off x="666210" y="358370"/>
            <a:ext cx="2164081" cy="968991"/>
          </a:xfrm>
          <a:prstGeom prst="rect">
            <a:avLst/>
          </a:prstGeom>
          <a:noFill/>
          <a:ln>
            <a:noFill/>
          </a:ln>
        </p:spPr>
      </p:pic>
      <p:pic>
        <p:nvPicPr>
          <p:cNvPr id="261" name="Google Shape;261;p13"/>
          <p:cNvPicPr preferRelativeResize="0"/>
          <p:nvPr/>
        </p:nvPicPr>
        <p:blipFill rotWithShape="1">
          <a:blip r:embed="rId4">
            <a:alphaModFix/>
          </a:blip>
          <a:srcRect/>
          <a:stretch/>
        </p:blipFill>
        <p:spPr>
          <a:xfrm>
            <a:off x="2830291" y="358369"/>
            <a:ext cx="2376972" cy="968991"/>
          </a:xfrm>
          <a:prstGeom prst="rect">
            <a:avLst/>
          </a:prstGeom>
          <a:noFill/>
          <a:ln>
            <a:noFill/>
          </a:ln>
        </p:spPr>
      </p:pic>
      <p:sp>
        <p:nvSpPr>
          <p:cNvPr id="262" name="Google Shape;262;p13"/>
          <p:cNvSpPr/>
          <p:nvPr/>
        </p:nvSpPr>
        <p:spPr>
          <a:xfrm>
            <a:off x="8325852" y="279155"/>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66" name="Google Shape;266;p13"/>
          <p:cNvSpPr/>
          <p:nvPr/>
        </p:nvSpPr>
        <p:spPr>
          <a:xfrm>
            <a:off x="5448147" y="1886402"/>
            <a:ext cx="1601417" cy="96849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graduation</a:t>
            </a:r>
            <a:endParaRPr sz="1400" b="0" i="0" u="none" strike="noStrike" cap="none">
              <a:solidFill>
                <a:srgbClr val="000000"/>
              </a:solidFill>
              <a:latin typeface="Arial"/>
              <a:ea typeface="Arial"/>
              <a:cs typeface="Arial"/>
              <a:sym typeface="Arial"/>
            </a:endParaRPr>
          </a:p>
        </p:txBody>
      </p:sp>
      <p:sp>
        <p:nvSpPr>
          <p:cNvPr id="269" name="Google Shape;269;p13"/>
          <p:cNvSpPr/>
          <p:nvPr/>
        </p:nvSpPr>
        <p:spPr>
          <a:xfrm>
            <a:off x="766781" y="3277192"/>
            <a:ext cx="10681461" cy="138977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dirty="0">
                <a:solidFill>
                  <a:schemeClr val="lt1"/>
                </a:solidFill>
                <a:latin typeface="Calibri"/>
                <a:ea typeface="Calibri"/>
                <a:cs typeface="Calibri"/>
                <a:sym typeface="Calibri"/>
              </a:rPr>
              <a:t>the act of receiving a degree or other qualification after finishing your studies at a college or university</a:t>
            </a:r>
          </a:p>
        </p:txBody>
      </p:sp>
      <p:sp>
        <p:nvSpPr>
          <p:cNvPr id="2" name="Rectangle 1"/>
          <p:cNvSpPr/>
          <p:nvPr/>
        </p:nvSpPr>
        <p:spPr>
          <a:xfrm>
            <a:off x="1992056" y="3740285"/>
            <a:ext cx="8513603" cy="830997"/>
          </a:xfrm>
          <a:prstGeom prst="rect">
            <a:avLst/>
          </a:prstGeom>
        </p:spPr>
        <p:txBody>
          <a:bodyPr wrap="square">
            <a:spAutoFit/>
          </a:bodyPr>
          <a:lstStyle/>
          <a:p>
            <a:pPr lvl="0" algn="ctr"/>
            <a:r>
              <a:rPr lang="en-US" sz="2400" dirty="0">
                <a:solidFill>
                  <a:schemeClr val="lt1"/>
                </a:solidFill>
                <a:latin typeface="Calibri"/>
                <a:ea typeface="Calibri"/>
                <a:cs typeface="Calibri"/>
                <a:sym typeface="Calibri"/>
              </a:rPr>
              <a:t/>
            </a:r>
            <a:br>
              <a:rPr lang="en-US" sz="2400" dirty="0">
                <a:solidFill>
                  <a:schemeClr val="lt1"/>
                </a:solidFill>
                <a:latin typeface="Calibri"/>
                <a:ea typeface="Calibri"/>
                <a:cs typeface="Calibri"/>
                <a:sym typeface="Calibri"/>
              </a:rPr>
            </a:b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208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42879E-6 -1.85185E-6 L 0.00312 0.42824 " pathEditMode="relative" rAng="0" ptsTypes="AA">
                                      <p:cBhvr>
                                        <p:cTn id="6" dur="2000" fill="hold"/>
                                        <p:tgtEl>
                                          <p:spTgt spid="266"/>
                                        </p:tgtEl>
                                        <p:attrNameLst>
                                          <p:attrName>ppt_x</p:attrName>
                                          <p:attrName>ppt_y</p:attrName>
                                        </p:attrNameLst>
                                      </p:cBhvr>
                                      <p:rCtr x="156" y="2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2385241" y="4203429"/>
            <a:ext cx="7241458" cy="91440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2"/>
          <p:cNvSpPr txBox="1"/>
          <p:nvPr/>
        </p:nvSpPr>
        <p:spPr>
          <a:xfrm>
            <a:off x="2385241" y="4352516"/>
            <a:ext cx="7241458" cy="10458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600" b="0" i="0" u="none" strike="noStrike" cap="none" dirty="0">
                <a:solidFill>
                  <a:schemeClr val="lt1"/>
                </a:solidFill>
                <a:latin typeface="Calibri"/>
                <a:ea typeface="Calibri"/>
                <a:cs typeface="Calibri"/>
                <a:sym typeface="Calibri"/>
              </a:rPr>
              <a:t>ზოგადი ინგლისური დონე: B1</a:t>
            </a:r>
            <a:endParaRPr sz="3600" b="0" i="0" u="none" strike="noStrike" cap="none" dirty="0">
              <a:solidFill>
                <a:schemeClr val="lt1"/>
              </a:solidFill>
              <a:latin typeface="Calibri"/>
              <a:ea typeface="Calibri"/>
              <a:cs typeface="Calibri"/>
              <a:sym typeface="Calibri"/>
            </a:endParaRPr>
          </a:p>
        </p:txBody>
      </p:sp>
      <p:pic>
        <p:nvPicPr>
          <p:cNvPr id="92" name="Google Shape;92;p2"/>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93" name="Google Shape;93;p2"/>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94" name="Google Shape;94;p2"/>
          <p:cNvSpPr txBox="1"/>
          <p:nvPr/>
        </p:nvSpPr>
        <p:spPr>
          <a:xfrm>
            <a:off x="0" y="2282802"/>
            <a:ext cx="1219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dirty="0">
                <a:solidFill>
                  <a:schemeClr val="lt1"/>
                </a:solidFill>
                <a:latin typeface="Calibri"/>
                <a:ea typeface="Calibri"/>
                <a:cs typeface="Calibri"/>
                <a:sym typeface="Calibri"/>
              </a:rPr>
              <a:t>Schools around the World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600" b="0" i="0" u="none" strike="noStrike" cap="none" dirty="0">
                <a:solidFill>
                  <a:schemeClr val="lt1"/>
                </a:solidFill>
                <a:latin typeface="Arial"/>
                <a:ea typeface="Arial"/>
                <a:cs typeface="Arial"/>
                <a:sym typeface="Arial"/>
              </a:rPr>
              <a:t>სკოლები </a:t>
            </a:r>
            <a:r>
              <a:rPr lang="en-US" sz="3600" b="0" i="0" u="none" strike="noStrike" cap="none" dirty="0" err="1">
                <a:solidFill>
                  <a:schemeClr val="lt1"/>
                </a:solidFill>
                <a:latin typeface="Arial"/>
                <a:ea typeface="Arial"/>
                <a:cs typeface="Arial"/>
                <a:sym typeface="Arial"/>
              </a:rPr>
              <a:t>მსოფლიოს</a:t>
            </a:r>
            <a:r>
              <a:rPr lang="en-US" sz="3600" b="0" i="0" u="none" strike="noStrike" cap="none" dirty="0">
                <a:solidFill>
                  <a:schemeClr val="lt1"/>
                </a:solidFill>
                <a:latin typeface="Arial"/>
                <a:ea typeface="Arial"/>
                <a:cs typeface="Arial"/>
                <a:sym typeface="Arial"/>
              </a:rPr>
              <a:t> </a:t>
            </a:r>
            <a:r>
              <a:rPr lang="ka-GE" sz="3600" b="0" i="0" u="none" strike="noStrike" cap="none" dirty="0" smtClean="0">
                <a:solidFill>
                  <a:schemeClr val="lt1"/>
                </a:solidFill>
                <a:latin typeface="Arial"/>
                <a:ea typeface="Arial"/>
                <a:cs typeface="Arial"/>
                <a:sym typeface="Arial"/>
              </a:rPr>
              <a:t>გარშემო</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49" name="Google Shape;377;p20"/>
          <p:cNvSpPr/>
          <p:nvPr/>
        </p:nvSpPr>
        <p:spPr>
          <a:xfrm>
            <a:off x="6834588" y="4767964"/>
            <a:ext cx="2160956" cy="143661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 name="Google Shape;357;p20"/>
          <p:cNvSpPr/>
          <p:nvPr/>
        </p:nvSpPr>
        <p:spPr>
          <a:xfrm>
            <a:off x="1976226" y="3455365"/>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357;p20"/>
          <p:cNvSpPr/>
          <p:nvPr/>
        </p:nvSpPr>
        <p:spPr>
          <a:xfrm>
            <a:off x="8540433" y="3263383"/>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357;p20"/>
          <p:cNvSpPr/>
          <p:nvPr/>
        </p:nvSpPr>
        <p:spPr>
          <a:xfrm>
            <a:off x="8129433" y="1160579"/>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357;p20"/>
          <p:cNvSpPr/>
          <p:nvPr/>
        </p:nvSpPr>
        <p:spPr>
          <a:xfrm>
            <a:off x="2132461" y="1220395"/>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351" name="Google Shape;351;p20"/>
          <p:cNvGrpSpPr/>
          <p:nvPr/>
        </p:nvGrpSpPr>
        <p:grpSpPr>
          <a:xfrm>
            <a:off x="2334374" y="113805"/>
            <a:ext cx="8030809" cy="6182117"/>
            <a:chOff x="1526055" y="0"/>
            <a:chExt cx="8030809" cy="6182117"/>
          </a:xfrm>
        </p:grpSpPr>
        <p:sp>
          <p:nvSpPr>
            <p:cNvPr id="377" name="Google Shape;377;p20"/>
            <p:cNvSpPr/>
            <p:nvPr/>
          </p:nvSpPr>
          <p:spPr>
            <a:xfrm>
              <a:off x="3407415" y="4745499"/>
              <a:ext cx="2160956" cy="143661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2" name="Google Shape;352;p20"/>
            <p:cNvSpPr/>
            <p:nvPr/>
          </p:nvSpPr>
          <p:spPr>
            <a:xfrm>
              <a:off x="4378545" y="2404584"/>
              <a:ext cx="2094704" cy="132220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3" name="Google Shape;353;p20"/>
            <p:cNvSpPr txBox="1"/>
            <p:nvPr/>
          </p:nvSpPr>
          <p:spPr>
            <a:xfrm>
              <a:off x="4685307" y="2598216"/>
              <a:ext cx="1481180" cy="93493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Vocabulary  </a:t>
              </a:r>
              <a:r>
                <a:rPr lang="en-US" sz="2400" b="0" i="0" u="none" strike="noStrike" cap="none" dirty="0" err="1">
                  <a:solidFill>
                    <a:schemeClr val="lt1"/>
                  </a:solidFill>
                  <a:latin typeface="Calibri"/>
                  <a:ea typeface="Calibri"/>
                  <a:cs typeface="Calibri"/>
                  <a:sym typeface="Calibri"/>
                </a:rPr>
                <a:t>ლექსიკა</a:t>
              </a:r>
              <a:endParaRPr sz="2400" b="0" i="0" u="none" strike="noStrike" cap="none" dirty="0">
                <a:solidFill>
                  <a:schemeClr val="lt1"/>
                </a:solidFill>
                <a:latin typeface="Calibri"/>
                <a:ea typeface="Calibri"/>
                <a:cs typeface="Calibri"/>
                <a:sym typeface="Calibri"/>
              </a:endParaRPr>
            </a:p>
          </p:txBody>
        </p:sp>
        <p:sp>
          <p:nvSpPr>
            <p:cNvPr id="354" name="Google Shape;354;p20"/>
            <p:cNvSpPr txBox="1"/>
            <p:nvPr/>
          </p:nvSpPr>
          <p:spPr>
            <a:xfrm rot="-49204">
              <a:off x="3304347" y="3044150"/>
              <a:ext cx="102340" cy="1023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355" name="Google Shape;355;p20"/>
            <p:cNvSpPr/>
            <p:nvPr/>
          </p:nvSpPr>
          <p:spPr>
            <a:xfrm rot="-5451341">
              <a:off x="4950479" y="1933609"/>
              <a:ext cx="917388" cy="2472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0"/>
            <p:cNvSpPr txBox="1"/>
            <p:nvPr/>
          </p:nvSpPr>
          <p:spPr>
            <a:xfrm rot="5348659">
              <a:off x="5386239" y="1923036"/>
              <a:ext cx="45869" cy="458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57" name="Google Shape;357;p20"/>
            <p:cNvSpPr/>
            <p:nvPr/>
          </p:nvSpPr>
          <p:spPr>
            <a:xfrm>
              <a:off x="4295967" y="0"/>
              <a:ext cx="2190500" cy="148736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0"/>
            <p:cNvSpPr txBox="1"/>
            <p:nvPr/>
          </p:nvSpPr>
          <p:spPr>
            <a:xfrm>
              <a:off x="4616758" y="217820"/>
              <a:ext cx="1548918" cy="1051725"/>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pupil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(n.)</a:t>
              </a:r>
              <a:endParaRPr sz="1400" b="0" i="0" u="none" strike="noStrike" cap="none">
                <a:solidFill>
                  <a:srgbClr val="000000"/>
                </a:solidFill>
                <a:latin typeface="Arial"/>
                <a:ea typeface="Arial"/>
                <a:cs typeface="Arial"/>
                <a:sym typeface="Arial"/>
              </a:endParaRPr>
            </a:p>
          </p:txBody>
        </p:sp>
        <p:sp>
          <p:nvSpPr>
            <p:cNvPr id="359" name="Google Shape;359;p20"/>
            <p:cNvSpPr/>
            <p:nvPr/>
          </p:nvSpPr>
          <p:spPr>
            <a:xfrm rot="19813591">
              <a:off x="6124767" y="2273402"/>
              <a:ext cx="1340956" cy="70377"/>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0"/>
            <p:cNvSpPr txBox="1"/>
            <p:nvPr/>
          </p:nvSpPr>
          <p:spPr>
            <a:xfrm rot="-1786409">
              <a:off x="7154894" y="1984968"/>
              <a:ext cx="116498" cy="1164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b="0" i="0" u="none" strike="noStrike" cap="none">
                <a:solidFill>
                  <a:schemeClr val="dk1"/>
                </a:solidFill>
                <a:latin typeface="Calibri"/>
                <a:ea typeface="Calibri"/>
                <a:cs typeface="Calibri"/>
                <a:sym typeface="Calibri"/>
              </a:endParaRPr>
            </a:p>
          </p:txBody>
        </p:sp>
        <p:sp>
          <p:nvSpPr>
            <p:cNvPr id="362" name="Google Shape;362;p20"/>
            <p:cNvSpPr txBox="1"/>
            <p:nvPr/>
          </p:nvSpPr>
          <p:spPr>
            <a:xfrm>
              <a:off x="7717146" y="1262372"/>
              <a:ext cx="1440189" cy="93523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2000" b="0" i="0" u="none" strike="noStrike" cap="none" dirty="0" smtClean="0">
                  <a:solidFill>
                    <a:schemeClr val="lt1"/>
                  </a:solidFill>
                  <a:latin typeface="Calibri"/>
                  <a:ea typeface="Calibri"/>
                  <a:cs typeface="Calibri"/>
                  <a:sym typeface="Calibri"/>
                </a:rPr>
                <a:t>principal </a:t>
              </a:r>
              <a:endParaRPr dirty="0"/>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endParaRPr sz="1400" b="0" i="0" u="none" strike="noStrike" cap="none" dirty="0">
                <a:solidFill>
                  <a:srgbClr val="000000"/>
                </a:solidFill>
                <a:latin typeface="Arial"/>
                <a:ea typeface="Arial"/>
                <a:cs typeface="Arial"/>
                <a:sym typeface="Arial"/>
              </a:endParaRPr>
            </a:p>
          </p:txBody>
        </p:sp>
        <p:sp>
          <p:nvSpPr>
            <p:cNvPr id="363" name="Google Shape;363;p20"/>
            <p:cNvSpPr/>
            <p:nvPr/>
          </p:nvSpPr>
          <p:spPr>
            <a:xfrm rot="926727">
              <a:off x="6452527" y="2857610"/>
              <a:ext cx="1558429" cy="875382"/>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0"/>
            <p:cNvSpPr txBox="1"/>
            <p:nvPr/>
          </p:nvSpPr>
          <p:spPr>
            <a:xfrm rot="-43418">
              <a:off x="7348604" y="2994732"/>
              <a:ext cx="92172" cy="921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dk1"/>
                </a:solidFill>
                <a:latin typeface="Calibri"/>
                <a:ea typeface="Calibri"/>
                <a:cs typeface="Calibri"/>
                <a:sym typeface="Calibri"/>
              </a:endParaRPr>
            </a:p>
          </p:txBody>
        </p:sp>
        <p:sp>
          <p:nvSpPr>
            <p:cNvPr id="366" name="Google Shape;366;p20"/>
            <p:cNvSpPr txBox="1"/>
            <p:nvPr/>
          </p:nvSpPr>
          <p:spPr>
            <a:xfrm>
              <a:off x="8151686" y="3458944"/>
              <a:ext cx="1405178" cy="93516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smtClean="0">
                  <a:solidFill>
                    <a:schemeClr val="lt1"/>
                  </a:solidFill>
                  <a:latin typeface="Calibri"/>
                  <a:ea typeface="Calibri"/>
                  <a:cs typeface="Calibri"/>
                  <a:sym typeface="Calibri"/>
                </a:rPr>
                <a:t>to improve</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(v.)</a:t>
              </a:r>
              <a:endParaRPr sz="1400" b="0" i="0" u="none" strike="noStrike" cap="none" dirty="0">
                <a:solidFill>
                  <a:srgbClr val="000000"/>
                </a:solidFill>
                <a:latin typeface="Arial"/>
                <a:ea typeface="Arial"/>
                <a:cs typeface="Arial"/>
                <a:sym typeface="Arial"/>
              </a:endParaRPr>
            </a:p>
          </p:txBody>
        </p:sp>
        <p:sp>
          <p:nvSpPr>
            <p:cNvPr id="367" name="Google Shape;367;p20"/>
            <p:cNvSpPr/>
            <p:nvPr/>
          </p:nvSpPr>
          <p:spPr>
            <a:xfrm rot="2772072">
              <a:off x="5696739" y="3927393"/>
              <a:ext cx="1358324" cy="45749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0"/>
            <p:cNvSpPr txBox="1"/>
            <p:nvPr/>
          </p:nvSpPr>
          <p:spPr>
            <a:xfrm rot="1789746">
              <a:off x="7092673" y="3998119"/>
              <a:ext cx="109053" cy="1090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370" name="Google Shape;370;p20"/>
            <p:cNvSpPr txBox="1"/>
            <p:nvPr/>
          </p:nvSpPr>
          <p:spPr>
            <a:xfrm>
              <a:off x="6443940" y="4906239"/>
              <a:ext cx="1379435" cy="95483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after-school (activities)</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(adj.)</a:t>
              </a:r>
              <a:endParaRPr sz="1400" b="0" i="0" u="none" strike="noStrike" cap="none" dirty="0">
                <a:solidFill>
                  <a:srgbClr val="000000"/>
                </a:solidFill>
                <a:latin typeface="Arial"/>
                <a:ea typeface="Arial"/>
                <a:cs typeface="Arial"/>
                <a:sym typeface="Arial"/>
              </a:endParaRPr>
            </a:p>
          </p:txBody>
        </p:sp>
        <p:sp>
          <p:nvSpPr>
            <p:cNvPr id="371" name="Google Shape;371;p20"/>
            <p:cNvSpPr/>
            <p:nvPr/>
          </p:nvSpPr>
          <p:spPr>
            <a:xfrm rot="6676211">
              <a:off x="4219147" y="3917009"/>
              <a:ext cx="1271777" cy="794726"/>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0"/>
            <p:cNvSpPr txBox="1"/>
            <p:nvPr/>
          </p:nvSpPr>
          <p:spPr>
            <a:xfrm rot="5378595">
              <a:off x="5405524" y="4258263"/>
              <a:ext cx="55946" cy="559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74" name="Google Shape;374;p20"/>
            <p:cNvSpPr txBox="1"/>
            <p:nvPr/>
          </p:nvSpPr>
          <p:spPr>
            <a:xfrm>
              <a:off x="3786785" y="4995857"/>
              <a:ext cx="1377821" cy="935901"/>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t</a:t>
              </a:r>
              <a:r>
                <a:rPr lang="en-US" sz="2000" b="0" i="0" u="none" strike="noStrike" cap="none" dirty="0" smtClean="0">
                  <a:solidFill>
                    <a:schemeClr val="lt1"/>
                  </a:solidFill>
                  <a:latin typeface="Calibri"/>
                  <a:ea typeface="Calibri"/>
                  <a:cs typeface="Calibri"/>
                  <a:sym typeface="Calibri"/>
                </a:rPr>
                <a:t>o immerse</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a:t>
              </a:r>
              <a:r>
                <a:rPr lang="en-US" sz="2000" dirty="0">
                  <a:solidFill>
                    <a:schemeClr val="lt1"/>
                  </a:solidFill>
                  <a:latin typeface="Calibri"/>
                  <a:ea typeface="Calibri"/>
                  <a:cs typeface="Calibri"/>
                  <a:sym typeface="Calibri"/>
                </a:rPr>
                <a:t>v</a:t>
              </a:r>
              <a:r>
                <a:rPr lang="en-US" sz="2000" b="0"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75" name="Google Shape;375;p20"/>
            <p:cNvSpPr/>
            <p:nvPr/>
          </p:nvSpPr>
          <p:spPr>
            <a:xfrm rot="9836565">
              <a:off x="2936695" y="3006948"/>
              <a:ext cx="1473289" cy="543037"/>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0"/>
            <p:cNvSpPr txBox="1"/>
            <p:nvPr/>
          </p:nvSpPr>
          <p:spPr>
            <a:xfrm rot="-1930532">
              <a:off x="3699074" y="4062587"/>
              <a:ext cx="109883" cy="10988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378" name="Google Shape;378;p20"/>
            <p:cNvSpPr txBox="1"/>
            <p:nvPr/>
          </p:nvSpPr>
          <p:spPr>
            <a:xfrm>
              <a:off x="1526055" y="3625362"/>
              <a:ext cx="1528026" cy="101584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playground</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endParaRPr sz="1400" b="0" i="0" u="none" strike="noStrike" cap="none" dirty="0">
                <a:solidFill>
                  <a:srgbClr val="000000"/>
                </a:solidFill>
                <a:latin typeface="Arial"/>
                <a:ea typeface="Arial"/>
                <a:cs typeface="Arial"/>
                <a:sym typeface="Arial"/>
              </a:endParaRPr>
            </a:p>
          </p:txBody>
        </p:sp>
        <p:sp>
          <p:nvSpPr>
            <p:cNvPr id="379" name="Google Shape;379;p20"/>
            <p:cNvSpPr/>
            <p:nvPr/>
          </p:nvSpPr>
          <p:spPr>
            <a:xfrm rot="1578434" flipH="1">
              <a:off x="3301234" y="2366572"/>
              <a:ext cx="1267943" cy="416779"/>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0"/>
            <p:cNvSpPr txBox="1"/>
            <p:nvPr/>
          </p:nvSpPr>
          <p:spPr>
            <a:xfrm rot="1578434">
              <a:off x="3392085" y="2027892"/>
              <a:ext cx="127771" cy="12777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382" name="Google Shape;382;p20"/>
            <p:cNvSpPr txBox="1"/>
            <p:nvPr/>
          </p:nvSpPr>
          <p:spPr>
            <a:xfrm>
              <a:off x="1736512" y="1312033"/>
              <a:ext cx="1419582" cy="96537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background</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endParaRPr sz="1400" b="0" i="0" u="none" strike="noStrike" cap="none" dirty="0">
                <a:solidFill>
                  <a:srgbClr val="000000"/>
                </a:solidFill>
                <a:latin typeface="Arial"/>
                <a:ea typeface="Arial"/>
                <a:cs typeface="Arial"/>
                <a:sym typeface="Arial"/>
              </a:endParaRPr>
            </a:p>
          </p:txBody>
        </p:sp>
      </p:grpSp>
      <p:sp>
        <p:nvSpPr>
          <p:cNvPr id="388" name="Google Shape;388;p20"/>
          <p:cNvSpPr/>
          <p:nvPr/>
        </p:nvSpPr>
        <p:spPr>
          <a:xfrm>
            <a:off x="5179019" y="1333097"/>
            <a:ext cx="2198265"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მოსწავლე</a:t>
            </a:r>
            <a:endParaRPr sz="2000" b="0" i="0" u="none" strike="noStrike" cap="none">
              <a:solidFill>
                <a:schemeClr val="lt1"/>
              </a:solidFill>
              <a:latin typeface="Calibri"/>
              <a:ea typeface="Calibri"/>
              <a:cs typeface="Calibri"/>
              <a:sym typeface="Calibri"/>
            </a:endParaRPr>
          </a:p>
        </p:txBody>
      </p:sp>
      <p:sp>
        <p:nvSpPr>
          <p:cNvPr id="41" name="Google Shape;388;p20"/>
          <p:cNvSpPr/>
          <p:nvPr/>
        </p:nvSpPr>
        <p:spPr>
          <a:xfrm>
            <a:off x="8216144" y="2418134"/>
            <a:ext cx="2198265"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lt1"/>
                </a:solidFill>
                <a:latin typeface="Calibri"/>
                <a:ea typeface="Calibri"/>
                <a:cs typeface="Calibri"/>
                <a:sym typeface="Calibri"/>
              </a:rPr>
              <a:t>სკოლის დირექტორი</a:t>
            </a:r>
          </a:p>
        </p:txBody>
      </p:sp>
      <p:sp>
        <p:nvSpPr>
          <p:cNvPr id="42" name="Google Shape;388;p20"/>
          <p:cNvSpPr/>
          <p:nvPr/>
        </p:nvSpPr>
        <p:spPr>
          <a:xfrm>
            <a:off x="4111938" y="6041302"/>
            <a:ext cx="2198265"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000" dirty="0">
                <a:solidFill>
                  <a:schemeClr val="lt1"/>
                </a:solidFill>
                <a:latin typeface="Calibri" pitchFamily="34" charset="0"/>
                <a:cs typeface="Calibri" pitchFamily="34" charset="0"/>
              </a:rPr>
              <a:t>მთლიანად დაუფლება</a:t>
            </a:r>
          </a:p>
        </p:txBody>
      </p:sp>
      <p:sp>
        <p:nvSpPr>
          <p:cNvPr id="45" name="Google Shape;388;p20"/>
          <p:cNvSpPr/>
          <p:nvPr/>
        </p:nvSpPr>
        <p:spPr>
          <a:xfrm>
            <a:off x="2146529" y="2422902"/>
            <a:ext cx="2198265"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lt1"/>
                </a:solidFill>
                <a:latin typeface="Calibri"/>
                <a:ea typeface="Calibri"/>
                <a:cs typeface="Calibri"/>
                <a:sym typeface="Calibri"/>
              </a:rPr>
              <a:t>ბიოგრაფიული ინფორმაცია</a:t>
            </a:r>
          </a:p>
        </p:txBody>
      </p:sp>
      <p:sp>
        <p:nvSpPr>
          <p:cNvPr id="48" name="Google Shape;388;p20"/>
          <p:cNvSpPr/>
          <p:nvPr/>
        </p:nvSpPr>
        <p:spPr>
          <a:xfrm>
            <a:off x="1938660" y="4661271"/>
            <a:ext cx="2198265"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lt1"/>
                </a:solidFill>
                <a:latin typeface="Calibri"/>
                <a:ea typeface="Calibri"/>
                <a:cs typeface="Calibri"/>
                <a:sym typeface="Calibri"/>
              </a:rPr>
              <a:t>სათამაშო მოედანი</a:t>
            </a:r>
          </a:p>
        </p:txBody>
      </p:sp>
      <p:sp>
        <p:nvSpPr>
          <p:cNvPr id="50" name="Google Shape;388;p20"/>
          <p:cNvSpPr/>
          <p:nvPr/>
        </p:nvSpPr>
        <p:spPr>
          <a:xfrm>
            <a:off x="8839611" y="4503649"/>
            <a:ext cx="2020456"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lt1"/>
                </a:solidFill>
                <a:latin typeface="Calibri"/>
                <a:ea typeface="Calibri"/>
                <a:cs typeface="Calibri"/>
                <a:sym typeface="Calibri"/>
              </a:rPr>
              <a:t>გაუმჯობესება</a:t>
            </a:r>
          </a:p>
        </p:txBody>
      </p:sp>
      <p:sp>
        <p:nvSpPr>
          <p:cNvPr id="51" name="Google Shape;388;p20"/>
          <p:cNvSpPr/>
          <p:nvPr/>
        </p:nvSpPr>
        <p:spPr>
          <a:xfrm>
            <a:off x="6853652" y="5963690"/>
            <a:ext cx="2391907" cy="67936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lt1"/>
                </a:solidFill>
                <a:latin typeface="Calibri"/>
                <a:ea typeface="Calibri"/>
                <a:cs typeface="Calibri"/>
                <a:sym typeface="Calibri"/>
              </a:rPr>
              <a:t>სკოლის  შემდეგი</a:t>
            </a:r>
          </a:p>
          <a:p>
            <a:pPr lvl="0" algn="ctr">
              <a:buSzPts val="2000"/>
            </a:pPr>
            <a:r>
              <a:rPr lang="ka-GE" sz="2000" dirty="0">
                <a:solidFill>
                  <a:schemeClr val="lt1"/>
                </a:solidFill>
                <a:latin typeface="Calibri"/>
                <a:ea typeface="Calibri"/>
                <a:cs typeface="Calibri"/>
                <a:sym typeface="Calibri"/>
              </a:rPr>
              <a:t>(აქტივობები)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293984" y="1922344"/>
            <a:ext cx="3604031"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585834" y="4427092"/>
            <a:ext cx="3020330"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მოსწავლე</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3" name="Rectangle 2"/>
          <p:cNvSpPr/>
          <p:nvPr/>
        </p:nvSpPr>
        <p:spPr>
          <a:xfrm>
            <a:off x="3047999" y="2531911"/>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pupil</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1775109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91209" y="1906410"/>
            <a:ext cx="3336017"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306328" y="4411158"/>
            <a:ext cx="3705777"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სკოლის დირექტორი</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111217" y="2458336"/>
            <a:ext cx="6096000" cy="1400896"/>
          </a:xfrm>
          <a:prstGeom prst="rect">
            <a:avLst/>
          </a:prstGeom>
        </p:spPr>
        <p:txBody>
          <a:bodyPr>
            <a:spAutoFit/>
          </a:bodyPr>
          <a:lstStyle/>
          <a:p>
            <a:pPr lvl="0" algn="ctr">
              <a:lnSpc>
                <a:spcPct val="90000"/>
              </a:lnSpc>
            </a:pPr>
            <a:r>
              <a:rPr lang="en-US" sz="4400" dirty="0" smtClean="0">
                <a:solidFill>
                  <a:schemeClr val="lt1"/>
                </a:solidFill>
                <a:latin typeface="Calibri"/>
                <a:ea typeface="Calibri"/>
                <a:cs typeface="Calibri"/>
                <a:sym typeface="Calibri"/>
              </a:rPr>
              <a:t>principal </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968423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588971" y="1885258"/>
            <a:ext cx="3140494"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630307" y="4381433"/>
            <a:ext cx="3099158"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გაუმჯობესება</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3" name="Rectangle 2"/>
          <p:cNvSpPr/>
          <p:nvPr/>
        </p:nvSpPr>
        <p:spPr>
          <a:xfrm>
            <a:off x="3111218" y="2494825"/>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 </a:t>
            </a:r>
            <a:r>
              <a:rPr lang="en-US" sz="4400" dirty="0" smtClean="0">
                <a:solidFill>
                  <a:schemeClr val="lt1"/>
                </a:solidFill>
                <a:latin typeface="Calibri"/>
                <a:ea typeface="Calibri"/>
                <a:cs typeface="Calibri"/>
                <a:sym typeface="Calibri"/>
              </a:rPr>
              <a:t>to improve</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(v.)</a:t>
            </a:r>
            <a:endParaRPr lang="en-US" sz="4400" dirty="0"/>
          </a:p>
        </p:txBody>
      </p:sp>
    </p:spTree>
    <p:extLst>
      <p:ext uri="{BB962C8B-B14F-4D97-AF65-F5344CB8AC3E}">
        <p14:creationId xmlns:p14="http://schemas.microsoft.com/office/powerpoint/2010/main" val="185179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67593" y="1906410"/>
            <a:ext cx="3256813"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121449" y="4411158"/>
            <a:ext cx="4075539"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სკოლის  შემდეგი (აქტივობები)</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048000" y="2409348"/>
            <a:ext cx="6096000" cy="1498872"/>
          </a:xfrm>
          <a:prstGeom prst="rect">
            <a:avLst/>
          </a:prstGeom>
        </p:spPr>
        <p:txBody>
          <a:bodyPr>
            <a:spAutoFit/>
          </a:bodyPr>
          <a:lstStyle/>
          <a:p>
            <a:pPr lvl="0" algn="ctr">
              <a:lnSpc>
                <a:spcPct val="90000"/>
              </a:lnSpc>
            </a:pPr>
            <a:r>
              <a:rPr lang="en-US" sz="3200" dirty="0">
                <a:solidFill>
                  <a:schemeClr val="lt1"/>
                </a:solidFill>
                <a:latin typeface="Calibri"/>
                <a:ea typeface="Calibri"/>
                <a:cs typeface="Calibri"/>
                <a:sym typeface="Calibri"/>
              </a:rPr>
              <a:t>after-school </a:t>
            </a:r>
            <a:endParaRPr lang="en-US" sz="3200" dirty="0" smtClean="0">
              <a:solidFill>
                <a:schemeClr val="lt1"/>
              </a:solidFill>
              <a:latin typeface="Calibri"/>
              <a:ea typeface="Calibri"/>
              <a:cs typeface="Calibri"/>
              <a:sym typeface="Calibri"/>
            </a:endParaRPr>
          </a:p>
          <a:p>
            <a:pPr lvl="0" algn="ctr">
              <a:lnSpc>
                <a:spcPct val="90000"/>
              </a:lnSpc>
            </a:pPr>
            <a:r>
              <a:rPr lang="en-US" sz="3200" dirty="0" smtClean="0">
                <a:solidFill>
                  <a:schemeClr val="lt1"/>
                </a:solidFill>
                <a:latin typeface="Calibri"/>
                <a:ea typeface="Calibri"/>
                <a:cs typeface="Calibri"/>
                <a:sym typeface="Calibri"/>
              </a:rPr>
              <a:t>(</a:t>
            </a:r>
            <a:r>
              <a:rPr lang="en-US" sz="3200" dirty="0">
                <a:solidFill>
                  <a:schemeClr val="lt1"/>
                </a:solidFill>
                <a:latin typeface="Calibri"/>
                <a:ea typeface="Calibri"/>
                <a:cs typeface="Calibri"/>
                <a:sym typeface="Calibri"/>
              </a:rPr>
              <a:t>activities)</a:t>
            </a:r>
            <a:endParaRPr lang="en-US" sz="3200" dirty="0"/>
          </a:p>
          <a:p>
            <a:pPr lvl="0" algn="ctr">
              <a:lnSpc>
                <a:spcPct val="90000"/>
              </a:lnSpc>
              <a:spcBef>
                <a:spcPts val="630"/>
              </a:spcBef>
            </a:pPr>
            <a:r>
              <a:rPr lang="en-US" sz="3200" dirty="0">
                <a:solidFill>
                  <a:schemeClr val="lt1"/>
                </a:solidFill>
                <a:latin typeface="Calibri"/>
                <a:ea typeface="Calibri"/>
                <a:cs typeface="Calibri"/>
                <a:sym typeface="Calibri"/>
              </a:rPr>
              <a:t>(adj.)</a:t>
            </a:r>
            <a:endParaRPr lang="en-US" sz="3200" dirty="0"/>
          </a:p>
        </p:txBody>
      </p:sp>
    </p:spTree>
    <p:extLst>
      <p:ext uri="{BB962C8B-B14F-4D97-AF65-F5344CB8AC3E}">
        <p14:creationId xmlns:p14="http://schemas.microsoft.com/office/powerpoint/2010/main" val="2301391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59678" y="1906410"/>
            <a:ext cx="3399079"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121449" y="4411158"/>
            <a:ext cx="4075539"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pitchFamily="34" charset="0"/>
                <a:cs typeface="Calibri" pitchFamily="34" charset="0"/>
              </a:rPr>
              <a:t>მთლიანად დაუფლება</a:t>
            </a:r>
            <a:endParaRPr lang="ka-GE" sz="2800" dirty="0">
              <a:latin typeface="Calibri" pitchFamily="34" charset="0"/>
              <a:cs typeface="Calibri" pitchFamily="34" charset="0"/>
            </a:endParaRPr>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111218" y="2543676"/>
            <a:ext cx="6096000" cy="1345497"/>
          </a:xfrm>
          <a:prstGeom prst="rect">
            <a:avLst/>
          </a:prstGeom>
        </p:spPr>
        <p:txBody>
          <a:bodyPr>
            <a:spAutoFit/>
          </a:bodyPr>
          <a:lstStyle/>
          <a:p>
            <a:pPr lvl="0" algn="ctr">
              <a:lnSpc>
                <a:spcPct val="90000"/>
              </a:lnSpc>
            </a:pPr>
            <a:r>
              <a:rPr lang="en-US" sz="4200" dirty="0" smtClean="0">
                <a:solidFill>
                  <a:schemeClr val="lt1"/>
                </a:solidFill>
                <a:latin typeface="Calibri"/>
                <a:ea typeface="Calibri"/>
                <a:cs typeface="Calibri"/>
                <a:sym typeface="Calibri"/>
              </a:rPr>
              <a:t>to immerse</a:t>
            </a:r>
            <a:endParaRPr lang="en-US" sz="4200" dirty="0"/>
          </a:p>
          <a:p>
            <a:pPr lvl="0" algn="ctr">
              <a:lnSpc>
                <a:spcPct val="90000"/>
              </a:lnSpc>
              <a:spcBef>
                <a:spcPts val="700"/>
              </a:spcBef>
            </a:pPr>
            <a:r>
              <a:rPr lang="en-US" sz="4200" dirty="0">
                <a:solidFill>
                  <a:schemeClr val="lt1"/>
                </a:solidFill>
                <a:latin typeface="Calibri"/>
                <a:ea typeface="Calibri"/>
                <a:cs typeface="Calibri"/>
                <a:sym typeface="Calibri"/>
              </a:rPr>
              <a:t>(v.)</a:t>
            </a:r>
            <a:endParaRPr lang="en-US" sz="4200" dirty="0"/>
          </a:p>
        </p:txBody>
      </p:sp>
    </p:spTree>
    <p:extLst>
      <p:ext uri="{BB962C8B-B14F-4D97-AF65-F5344CB8AC3E}">
        <p14:creationId xmlns:p14="http://schemas.microsoft.com/office/powerpoint/2010/main" val="447031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12382" y="1906410"/>
            <a:ext cx="3493672"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498852" y="4439502"/>
            <a:ext cx="3320732"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სათამაშო მოედანი</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111218" y="2515977"/>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playground</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447031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273466" y="1906410"/>
            <a:ext cx="3771504"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512262" y="4392205"/>
            <a:ext cx="3293912"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ბიოგრაფიული ინფორმაცია</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3" name="Rectangle 2"/>
          <p:cNvSpPr/>
          <p:nvPr/>
        </p:nvSpPr>
        <p:spPr>
          <a:xfrm>
            <a:off x="3111218" y="2515977"/>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background</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4248009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9"/>
          <p:cNvSpPr/>
          <p:nvPr/>
        </p:nvSpPr>
        <p:spPr>
          <a:xfrm>
            <a:off x="372815" y="3012410"/>
            <a:ext cx="5615609" cy="20923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4450" marR="0" lvl="0" indent="0" algn="ctr" rtl="0">
              <a:lnSpc>
                <a:spcPct val="115000"/>
              </a:lnSpc>
              <a:spcBef>
                <a:spcPts val="0"/>
              </a:spcBef>
              <a:spcAft>
                <a:spcPts val="0"/>
              </a:spcAft>
              <a:buNone/>
            </a:pPr>
            <a:r>
              <a:rPr lang="en-US" sz="3200" b="0" i="0" u="none" strike="noStrike" cap="none" dirty="0">
                <a:solidFill>
                  <a:schemeClr val="lt1"/>
                </a:solidFill>
                <a:latin typeface="Calibri"/>
                <a:ea typeface="Calibri"/>
                <a:cs typeface="Calibri"/>
                <a:sym typeface="Calibri"/>
              </a:rPr>
              <a:t>What is the school system like in your country?</a:t>
            </a:r>
            <a:endParaRPr sz="3200" b="0" i="0" u="none" strike="noStrike" cap="none" dirty="0">
              <a:solidFill>
                <a:schemeClr val="lt1"/>
              </a:solidFill>
              <a:latin typeface="Calibri"/>
              <a:ea typeface="Calibri"/>
              <a:cs typeface="Calibri"/>
              <a:sym typeface="Calibri"/>
            </a:endParaRPr>
          </a:p>
        </p:txBody>
      </p:sp>
      <p:pic>
        <p:nvPicPr>
          <p:cNvPr id="476" name="Google Shape;476;p29"/>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477" name="Google Shape;477;p29"/>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478" name="Google Shape;478;p29"/>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29"/>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pic>
        <p:nvPicPr>
          <p:cNvPr id="480" name="Google Shape;480;p29"/>
          <p:cNvPicPr preferRelativeResize="0"/>
          <p:nvPr/>
        </p:nvPicPr>
        <p:blipFill rotWithShape="1">
          <a:blip r:embed="rId5">
            <a:alphaModFix/>
          </a:blip>
          <a:srcRect/>
          <a:stretch/>
        </p:blipFill>
        <p:spPr>
          <a:xfrm>
            <a:off x="7077949" y="2725075"/>
            <a:ext cx="4399915" cy="26670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30"/>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486" name="Google Shape;486;p30"/>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487" name="Google Shape;487;p30"/>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30"/>
          <p:cNvSpPr/>
          <p:nvPr/>
        </p:nvSpPr>
        <p:spPr>
          <a:xfrm>
            <a:off x="3681045" y="1818861"/>
            <a:ext cx="7796819" cy="49099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The kids in a school in South London come from 60 countries. At home they speak a total of 71 languages, but at school their lessons are all in English.</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Imagine taking all your school exams in English, even in </a:t>
            </a:r>
            <a:r>
              <a:rPr lang="en-US" sz="1800" dirty="0" err="1">
                <a:solidFill>
                  <a:schemeClr val="lt1"/>
                </a:solidFill>
                <a:latin typeface="Calibri"/>
                <a:ea typeface="Calibri"/>
                <a:cs typeface="Calibri"/>
                <a:sym typeface="Calibri"/>
              </a:rPr>
              <a:t>M</a:t>
            </a:r>
            <a:r>
              <a:rPr lang="en-US" sz="1800" b="0" i="0" u="none" strike="noStrike" cap="none" dirty="0" err="1">
                <a:solidFill>
                  <a:schemeClr val="lt1"/>
                </a:solidFill>
                <a:latin typeface="Calibri"/>
                <a:ea typeface="Calibri"/>
                <a:cs typeface="Calibri"/>
                <a:sym typeface="Calibri"/>
              </a:rPr>
              <a:t>aths</a:t>
            </a:r>
            <a:r>
              <a:rPr lang="en-US" sz="1800" b="0" i="0" u="none" strike="noStrike" cap="none" dirty="0">
                <a:solidFill>
                  <a:schemeClr val="lt1"/>
                </a:solidFill>
                <a:latin typeface="Calibri"/>
                <a:ea typeface="Calibri"/>
                <a:cs typeface="Calibri"/>
                <a:sym typeface="Calibri"/>
              </a:rPr>
              <a:t> and History! What if you had to talk to your teachers in English every day? In London, lots of teens do this – although English isn’t their first language. Their families have moved to Britain from other countries, but these kids can’t miss school.</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dirty="0">
              <a:solidFill>
                <a:schemeClr val="lt1"/>
              </a:solidFill>
              <a:sym typeface="Arial"/>
            </a:endParaRPr>
          </a:p>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At Southfields Community College, in Wandsworth, South London, the 1,300 pupils come from all over the world – from around 60 countries altogether. “I have friends from Pakistan, Ghana, Nigeria and </a:t>
            </a:r>
            <a:r>
              <a:rPr lang="en-US" sz="1800" b="0" i="0" u="none" strike="noStrike" cap="none" dirty="0" smtClean="0">
                <a:solidFill>
                  <a:schemeClr val="lt1"/>
                </a:solidFill>
                <a:latin typeface="Calibri"/>
                <a:ea typeface="Calibri"/>
                <a:cs typeface="Calibri"/>
                <a:sym typeface="Calibri"/>
              </a:rPr>
              <a:t>Britain.” Between </a:t>
            </a:r>
            <a:r>
              <a:rPr lang="en-US" sz="1800" b="0" i="0" u="none" strike="noStrike" cap="none" dirty="0">
                <a:solidFill>
                  <a:schemeClr val="lt1"/>
                </a:solidFill>
                <a:latin typeface="Calibri"/>
                <a:ea typeface="Calibri"/>
                <a:cs typeface="Calibri"/>
                <a:sym typeface="Calibri"/>
              </a:rPr>
              <a:t>them, Southfields </a:t>
            </a:r>
            <a:r>
              <a:rPr lang="en-US" sz="1800" b="0" i="0" u="none" strike="noStrike" cap="none" dirty="0">
                <a:solidFill>
                  <a:schemeClr val="accent2"/>
                </a:solidFill>
                <a:latin typeface="Calibri"/>
                <a:ea typeface="Calibri"/>
                <a:cs typeface="Calibri"/>
                <a:sym typeface="Calibri"/>
              </a:rPr>
              <a:t>pupils</a:t>
            </a:r>
            <a:r>
              <a:rPr lang="en-US" sz="1800" b="0" i="0" u="none" strike="noStrike" cap="none" dirty="0">
                <a:solidFill>
                  <a:schemeClr val="lt1"/>
                </a:solidFill>
                <a:latin typeface="Calibri"/>
                <a:ea typeface="Calibri"/>
                <a:cs typeface="Calibri"/>
                <a:sym typeface="Calibri"/>
              </a:rPr>
              <a:t> speak 71 languages – more than at any other school in Britain!</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dirty="0">
              <a:solidFill>
                <a:schemeClr val="lt1"/>
              </a:solidFill>
              <a:sym typeface="Arial"/>
            </a:endParaRPr>
          </a:p>
          <a:p>
            <a:pPr marL="0" marR="0" lvl="0" indent="0" algn="just" rtl="0">
              <a:lnSpc>
                <a:spcPct val="100000"/>
              </a:lnSpc>
              <a:spcBef>
                <a:spcPts val="0"/>
              </a:spcBef>
              <a:spcAft>
                <a:spcPts val="0"/>
              </a:spcAft>
              <a:buNone/>
            </a:pPr>
            <a:r>
              <a:rPr lang="en-US" sz="1800" b="0" i="0" u="none" strike="noStrike" cap="none" dirty="0" smtClean="0">
                <a:solidFill>
                  <a:schemeClr val="lt1"/>
                </a:solidFill>
                <a:latin typeface="Calibri"/>
                <a:ea typeface="Calibri"/>
                <a:cs typeface="Calibri"/>
                <a:sym typeface="Calibri"/>
              </a:rPr>
              <a:t>Don’t all </a:t>
            </a:r>
            <a:r>
              <a:rPr lang="en-US" sz="1800" b="0" i="0" u="none" strike="noStrike" cap="none" dirty="0">
                <a:solidFill>
                  <a:schemeClr val="lt1"/>
                </a:solidFill>
                <a:latin typeface="Calibri"/>
                <a:ea typeface="Calibri"/>
                <a:cs typeface="Calibri"/>
                <a:sym typeface="Calibri"/>
              </a:rPr>
              <a:t>those different languages make school very chaotic? </a:t>
            </a:r>
            <a:r>
              <a:rPr lang="en-US" sz="1800" b="0" i="0" u="none" strike="noStrike" cap="none" dirty="0" err="1">
                <a:solidFill>
                  <a:schemeClr val="lt1"/>
                </a:solidFill>
                <a:latin typeface="Calibri"/>
                <a:ea typeface="Calibri"/>
                <a:cs typeface="Calibri"/>
                <a:sym typeface="Calibri"/>
              </a:rPr>
              <a:t>Shahid</a:t>
            </a:r>
            <a:r>
              <a:rPr lang="en-US" sz="1800" b="0" i="0" u="none" strike="noStrike" cap="none" dirty="0">
                <a:solidFill>
                  <a:schemeClr val="lt1"/>
                </a:solidFill>
                <a:latin typeface="Calibri"/>
                <a:ea typeface="Calibri"/>
                <a:cs typeface="Calibri"/>
                <a:sym typeface="Calibri"/>
              </a:rPr>
              <a:t> Syed, 16, from Pakistan, speaks Urdu, Punjabi and a little Pashto. But he tries to make things easy at school. “We all speak English in the classroom,” </a:t>
            </a:r>
            <a:r>
              <a:rPr lang="en-US" sz="1800" b="0" i="0" u="none" strike="noStrike" cap="none" dirty="0" err="1">
                <a:solidFill>
                  <a:schemeClr val="lt1"/>
                </a:solidFill>
                <a:latin typeface="Calibri"/>
                <a:ea typeface="Calibri"/>
                <a:cs typeface="Calibri"/>
                <a:sym typeface="Calibri"/>
              </a:rPr>
              <a:t>Shahid</a:t>
            </a:r>
            <a:r>
              <a:rPr lang="en-US" sz="1800" b="0" i="0" u="none" strike="noStrike" cap="none" dirty="0">
                <a:solidFill>
                  <a:schemeClr val="lt1"/>
                </a:solidFill>
                <a:latin typeface="Calibri"/>
                <a:ea typeface="Calibri"/>
                <a:cs typeface="Calibri"/>
                <a:sym typeface="Calibri"/>
              </a:rPr>
              <a:t> says. “But at home I speak Urdu as much as possible because we try to keep our culture.” </a:t>
            </a:r>
            <a:endParaRPr sz="1800" b="0" i="0" u="none" strike="noStrike" cap="none" dirty="0">
              <a:solidFill>
                <a:schemeClr val="lt1"/>
              </a:solidFill>
              <a:sym typeface="Arial"/>
            </a:endParaRPr>
          </a:p>
        </p:txBody>
      </p:sp>
      <p:sp>
        <p:nvSpPr>
          <p:cNvPr id="489" name="Google Shape;489;p30"/>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pic>
        <p:nvPicPr>
          <p:cNvPr id="490" name="Google Shape;490;p30"/>
          <p:cNvPicPr preferRelativeResize="0"/>
          <p:nvPr/>
        </p:nvPicPr>
        <p:blipFill rotWithShape="1">
          <a:blip r:embed="rId5">
            <a:alphaModFix/>
          </a:blip>
          <a:srcRect/>
          <a:stretch/>
        </p:blipFill>
        <p:spPr>
          <a:xfrm>
            <a:off x="293951" y="2806023"/>
            <a:ext cx="32131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1" y="4035857"/>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dirty="0">
              <a:solidFill>
                <a:schemeClr val="dk1"/>
              </a:solidFill>
              <a:latin typeface="Calibri"/>
              <a:ea typeface="Calibri"/>
              <a:cs typeface="Calibri"/>
              <a:sym typeface="Calibri"/>
            </a:endParaRPr>
          </a:p>
        </p:txBody>
      </p:sp>
      <p:sp>
        <p:nvSpPr>
          <p:cNvPr id="100" name="Google Shape;100;p3"/>
          <p:cNvSpPr/>
          <p:nvPr/>
        </p:nvSpPr>
        <p:spPr>
          <a:xfrm>
            <a:off x="6810656" y="459805"/>
            <a:ext cx="4970207" cy="123452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1" name="Google Shape;101;p3"/>
          <p:cNvSpPr txBox="1"/>
          <p:nvPr/>
        </p:nvSpPr>
        <p:spPr>
          <a:xfrm>
            <a:off x="6907001" y="473699"/>
            <a:ext cx="4777516"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dirty="0">
                <a:solidFill>
                  <a:schemeClr val="lt1"/>
                </a:solidFill>
                <a:latin typeface="Calibri"/>
                <a:ea typeface="Calibri"/>
                <a:cs typeface="Calibri"/>
                <a:sym typeface="Calibri"/>
              </a:rPr>
              <a:t>Agenda</a:t>
            </a:r>
            <a:endParaRPr sz="35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dirty="0" err="1">
                <a:solidFill>
                  <a:schemeClr val="lt1"/>
                </a:solidFill>
                <a:latin typeface="Calibri"/>
                <a:ea typeface="Calibri"/>
                <a:cs typeface="Calibri"/>
                <a:sym typeface="Calibri"/>
              </a:rPr>
              <a:t>გაკვეთილის</a:t>
            </a:r>
            <a:r>
              <a:rPr lang="en-US" sz="3500" b="0" i="0" u="none" strike="noStrike" cap="none">
                <a:solidFill>
                  <a:schemeClr val="lt1"/>
                </a:solidFill>
                <a:latin typeface="Calibri"/>
                <a:ea typeface="Calibri"/>
                <a:cs typeface="Calibri"/>
                <a:sym typeface="Calibri"/>
              </a:rPr>
              <a:t> განრიგი</a:t>
            </a:r>
            <a:endParaRPr sz="3500" b="0" i="0" u="none" strike="noStrike" cap="none">
              <a:solidFill>
                <a:schemeClr val="lt1"/>
              </a:solidFill>
              <a:latin typeface="Calibri"/>
              <a:ea typeface="Calibri"/>
              <a:cs typeface="Calibri"/>
              <a:sym typeface="Calibri"/>
            </a:endParaRPr>
          </a:p>
        </p:txBody>
      </p:sp>
      <p:grpSp>
        <p:nvGrpSpPr>
          <p:cNvPr id="102" name="Google Shape;102;p3"/>
          <p:cNvGrpSpPr/>
          <p:nvPr/>
        </p:nvGrpSpPr>
        <p:grpSpPr>
          <a:xfrm>
            <a:off x="-4942584" y="1003362"/>
            <a:ext cx="10762355" cy="6376824"/>
            <a:chOff x="-5355331" y="-820099"/>
            <a:chExt cx="10762355" cy="6376824"/>
          </a:xfrm>
        </p:grpSpPr>
        <p:sp>
          <p:nvSpPr>
            <p:cNvPr id="103" name="Google Shape;103;p3"/>
            <p:cNvSpPr/>
            <p:nvPr/>
          </p:nvSpPr>
          <p:spPr>
            <a:xfrm>
              <a:off x="-5355331" y="-820099"/>
              <a:ext cx="6376824" cy="6376824"/>
            </a:xfrm>
            <a:prstGeom prst="blockArc">
              <a:avLst>
                <a:gd name="adj1" fmla="val 18900000"/>
                <a:gd name="adj2" fmla="val 2700000"/>
                <a:gd name="adj3" fmla="val 339"/>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p:nvPr/>
          </p:nvSpPr>
          <p:spPr>
            <a:xfrm>
              <a:off x="446692" y="295944"/>
              <a:ext cx="4960332"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446692" y="295944"/>
              <a:ext cx="4960332"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Vocabulary - ლექსიკა</a:t>
              </a:r>
              <a:endParaRPr sz="1500" b="0" i="0" u="none" strike="noStrike" cap="none">
                <a:solidFill>
                  <a:schemeClr val="lt1"/>
                </a:solidFill>
                <a:latin typeface="Calibri"/>
                <a:ea typeface="Calibri"/>
                <a:cs typeface="Calibri"/>
                <a:sym typeface="Calibri"/>
              </a:endParaRPr>
            </a:p>
          </p:txBody>
        </p:sp>
        <p:sp>
          <p:nvSpPr>
            <p:cNvPr id="106" name="Google Shape;106;p3"/>
            <p:cNvSpPr/>
            <p:nvPr/>
          </p:nvSpPr>
          <p:spPr>
            <a:xfrm>
              <a:off x="76525" y="221910"/>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871094" y="1184061"/>
              <a:ext cx="4535930"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txBox="1"/>
            <p:nvPr/>
          </p:nvSpPr>
          <p:spPr>
            <a:xfrm>
              <a:off x="871094" y="1184061"/>
              <a:ext cx="4535930"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Reading Comprehension - წაკითხულის გააზრება</a:t>
              </a:r>
              <a:endParaRPr sz="1500" b="0" i="0" u="none" strike="noStrike" cap="none">
                <a:solidFill>
                  <a:schemeClr val="lt1"/>
                </a:solidFill>
                <a:latin typeface="Calibri"/>
                <a:ea typeface="Calibri"/>
                <a:cs typeface="Calibri"/>
                <a:sym typeface="Calibri"/>
              </a:endParaRPr>
            </a:p>
          </p:txBody>
        </p:sp>
        <p:sp>
          <p:nvSpPr>
            <p:cNvPr id="109" name="Google Shape;109;p3"/>
            <p:cNvSpPr/>
            <p:nvPr/>
          </p:nvSpPr>
          <p:spPr>
            <a:xfrm>
              <a:off x="500927" y="1110028"/>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1001351" y="2072178"/>
              <a:ext cx="4405673"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1001351" y="2072178"/>
              <a:ext cx="4405673"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Grammar - გრამატიკა</a:t>
              </a:r>
              <a:endParaRPr sz="1500" b="0" i="0" u="none" strike="noStrike" cap="none">
                <a:solidFill>
                  <a:schemeClr val="lt1"/>
                </a:solidFill>
                <a:latin typeface="Calibri"/>
                <a:ea typeface="Calibri"/>
                <a:cs typeface="Calibri"/>
                <a:sym typeface="Calibri"/>
              </a:endParaRPr>
            </a:p>
          </p:txBody>
        </p:sp>
        <p:sp>
          <p:nvSpPr>
            <p:cNvPr id="112" name="Google Shape;112;p3"/>
            <p:cNvSpPr/>
            <p:nvPr/>
          </p:nvSpPr>
          <p:spPr>
            <a:xfrm>
              <a:off x="631184" y="1998145"/>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a:off x="871094" y="2960295"/>
              <a:ext cx="4535930"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txBox="1"/>
            <p:nvPr/>
          </p:nvSpPr>
          <p:spPr>
            <a:xfrm>
              <a:off x="871094" y="2960295"/>
              <a:ext cx="4535930"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Summary - შეჯამება</a:t>
              </a:r>
              <a:endParaRPr sz="1500" b="0" i="0" u="none" strike="noStrike" cap="none">
                <a:solidFill>
                  <a:schemeClr val="lt1"/>
                </a:solidFill>
                <a:latin typeface="Calibri"/>
                <a:ea typeface="Calibri"/>
                <a:cs typeface="Calibri"/>
                <a:sym typeface="Calibri"/>
              </a:endParaRPr>
            </a:p>
          </p:txBody>
        </p:sp>
        <p:sp>
          <p:nvSpPr>
            <p:cNvPr id="115" name="Google Shape;115;p3"/>
            <p:cNvSpPr/>
            <p:nvPr/>
          </p:nvSpPr>
          <p:spPr>
            <a:xfrm>
              <a:off x="500927" y="2886262"/>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446692" y="3848413"/>
              <a:ext cx="4960332" cy="592267"/>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txBox="1"/>
            <p:nvPr/>
          </p:nvSpPr>
          <p:spPr>
            <a:xfrm>
              <a:off x="446692" y="3848413"/>
              <a:ext cx="4960332" cy="592267"/>
            </a:xfrm>
            <a:prstGeom prst="rect">
              <a:avLst/>
            </a:prstGeom>
            <a:noFill/>
            <a:ln>
              <a:noFill/>
            </a:ln>
          </p:spPr>
          <p:txBody>
            <a:bodyPr spcFirstLastPara="1" wrap="square" lIns="470100"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Homework - დავალება</a:t>
              </a:r>
              <a:endParaRPr sz="1500" b="0" i="0" u="none" strike="noStrike" cap="none">
                <a:solidFill>
                  <a:schemeClr val="lt1"/>
                </a:solidFill>
                <a:latin typeface="Calibri"/>
                <a:ea typeface="Calibri"/>
                <a:cs typeface="Calibri"/>
                <a:sym typeface="Calibri"/>
              </a:endParaRPr>
            </a:p>
          </p:txBody>
        </p:sp>
        <p:sp>
          <p:nvSpPr>
            <p:cNvPr id="118" name="Google Shape;118;p3"/>
            <p:cNvSpPr/>
            <p:nvPr/>
          </p:nvSpPr>
          <p:spPr>
            <a:xfrm>
              <a:off x="76525" y="3774379"/>
              <a:ext cx="740334" cy="740334"/>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9" name="Google Shape;119;p3"/>
          <p:cNvPicPr preferRelativeResize="0"/>
          <p:nvPr/>
        </p:nvPicPr>
        <p:blipFill rotWithShape="1">
          <a:blip r:embed="rId3">
            <a:alphaModFix/>
          </a:blip>
          <a:srcRect/>
          <a:stretch/>
        </p:blipFill>
        <p:spPr>
          <a:xfrm>
            <a:off x="412747" y="561381"/>
            <a:ext cx="2164081" cy="968991"/>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2576828" y="561380"/>
            <a:ext cx="2376972" cy="968991"/>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6810655" y="2530907"/>
            <a:ext cx="4970208" cy="3009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31"/>
          <p:cNvPicPr preferRelativeResize="0"/>
          <p:nvPr/>
        </p:nvPicPr>
        <p:blipFill rotWithShape="1">
          <a:blip r:embed="rId3">
            <a:alphaModFix/>
          </a:blip>
          <a:srcRect/>
          <a:stretch/>
        </p:blipFill>
        <p:spPr>
          <a:xfrm>
            <a:off x="372815" y="2892384"/>
            <a:ext cx="3207390" cy="2133600"/>
          </a:xfrm>
          <a:prstGeom prst="rect">
            <a:avLst/>
          </a:prstGeom>
          <a:ln>
            <a:noFill/>
          </a:ln>
          <a:effectLst>
            <a:softEdge rad="112500"/>
          </a:effectLst>
        </p:spPr>
      </p:pic>
      <p:pic>
        <p:nvPicPr>
          <p:cNvPr id="496" name="Google Shape;496;p31"/>
          <p:cNvPicPr preferRelativeResize="0"/>
          <p:nvPr/>
        </p:nvPicPr>
        <p:blipFill rotWithShape="1">
          <a:blip r:embed="rId4">
            <a:alphaModFix/>
          </a:blip>
          <a:srcRect/>
          <a:stretch/>
        </p:blipFill>
        <p:spPr>
          <a:xfrm>
            <a:off x="372815" y="561359"/>
            <a:ext cx="2164081" cy="968991"/>
          </a:xfrm>
          <a:prstGeom prst="rect">
            <a:avLst/>
          </a:prstGeom>
          <a:noFill/>
          <a:ln>
            <a:noFill/>
          </a:ln>
        </p:spPr>
      </p:pic>
      <p:pic>
        <p:nvPicPr>
          <p:cNvPr id="497" name="Google Shape;497;p31"/>
          <p:cNvPicPr preferRelativeResize="0"/>
          <p:nvPr/>
        </p:nvPicPr>
        <p:blipFill rotWithShape="1">
          <a:blip r:embed="rId5">
            <a:alphaModFix/>
          </a:blip>
          <a:srcRect/>
          <a:stretch/>
        </p:blipFill>
        <p:spPr>
          <a:xfrm>
            <a:off x="2536896" y="560705"/>
            <a:ext cx="2376972" cy="968991"/>
          </a:xfrm>
          <a:prstGeom prst="rect">
            <a:avLst/>
          </a:prstGeom>
          <a:noFill/>
          <a:ln>
            <a:noFill/>
          </a:ln>
        </p:spPr>
      </p:pic>
      <p:sp>
        <p:nvSpPr>
          <p:cNvPr id="498" name="Google Shape;498;p31"/>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31"/>
          <p:cNvSpPr/>
          <p:nvPr/>
        </p:nvSpPr>
        <p:spPr>
          <a:xfrm>
            <a:off x="3725382" y="1838740"/>
            <a:ext cx="7962144" cy="491986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London has many multicultural schools, but Southfields can be especially proud. In 2006 it was one of the top 100 most </a:t>
            </a:r>
            <a:r>
              <a:rPr lang="en-US" sz="1800" b="0" i="0" u="none" strike="noStrike" cap="none" dirty="0">
                <a:solidFill>
                  <a:schemeClr val="accent2"/>
                </a:solidFill>
                <a:latin typeface="Calibri"/>
                <a:ea typeface="Calibri"/>
                <a:cs typeface="Calibri"/>
                <a:sym typeface="Calibri"/>
              </a:rPr>
              <a:t>improved</a:t>
            </a:r>
            <a:r>
              <a:rPr lang="en-US" sz="1800" b="0" i="0" u="none" strike="noStrike" cap="none" dirty="0">
                <a:solidFill>
                  <a:schemeClr val="lt1"/>
                </a:solidFill>
                <a:latin typeface="Calibri"/>
                <a:ea typeface="Calibri"/>
                <a:cs typeface="Calibri"/>
                <a:sym typeface="Calibri"/>
              </a:rPr>
              <a:t> schools in the country. This is great because many of the pupils spoke little or no English when they first arrived. “We believe the best way for pupils to improve their English is by listening and speaking in class,” said Anita </a:t>
            </a:r>
            <a:r>
              <a:rPr lang="en-US" sz="1800" b="0" i="0" u="none" strike="noStrike" cap="none" dirty="0" err="1">
                <a:solidFill>
                  <a:schemeClr val="lt1"/>
                </a:solidFill>
                <a:latin typeface="Calibri"/>
                <a:ea typeface="Calibri"/>
                <a:cs typeface="Calibri"/>
                <a:sym typeface="Calibri"/>
              </a:rPr>
              <a:t>Sollis</a:t>
            </a:r>
            <a:r>
              <a:rPr lang="en-US" sz="1800" b="0" i="0" u="none" strike="noStrike" cap="none" dirty="0">
                <a:solidFill>
                  <a:schemeClr val="lt1"/>
                </a:solidFill>
                <a:latin typeface="Calibri"/>
                <a:ea typeface="Calibri"/>
                <a:cs typeface="Calibri"/>
                <a:sym typeface="Calibri"/>
              </a:rPr>
              <a:t>, a teacher at Southfields. “Most teens </a:t>
            </a:r>
            <a:r>
              <a:rPr lang="en-US" sz="1800" b="0" i="0" u="none" strike="noStrike" cap="none" dirty="0">
                <a:solidFill>
                  <a:schemeClr val="lt1"/>
                </a:solidFill>
                <a:sym typeface="Arial"/>
              </a:rPr>
              <a:t> </a:t>
            </a:r>
            <a:r>
              <a:rPr lang="en-US" sz="1800" b="0" i="0" u="none" strike="noStrike" cap="none" dirty="0">
                <a:solidFill>
                  <a:schemeClr val="lt1"/>
                </a:solidFill>
                <a:latin typeface="Calibri"/>
                <a:ea typeface="Calibri"/>
                <a:cs typeface="Calibri"/>
                <a:sym typeface="Calibri"/>
              </a:rPr>
              <a:t>have some basic English when they arrive, and we </a:t>
            </a:r>
            <a:r>
              <a:rPr lang="en-US" sz="1800" b="0" i="0" u="none" strike="noStrike" cap="none" dirty="0">
                <a:solidFill>
                  <a:schemeClr val="accent2"/>
                </a:solidFill>
                <a:latin typeface="Calibri"/>
                <a:ea typeface="Calibri"/>
                <a:cs typeface="Calibri"/>
                <a:sym typeface="Calibri"/>
              </a:rPr>
              <a:t>immerse</a:t>
            </a:r>
            <a:r>
              <a:rPr lang="en-US" sz="1800" b="0" i="0" u="none" strike="noStrike" cap="none" dirty="0">
                <a:solidFill>
                  <a:schemeClr val="lt1"/>
                </a:solidFill>
                <a:latin typeface="Calibri"/>
                <a:ea typeface="Calibri"/>
                <a:cs typeface="Calibri"/>
                <a:sym typeface="Calibri"/>
              </a:rPr>
              <a:t> them in English in class. It’s fantastic how quickly they learn from being surrounded by the language.” If kids speak no English at all, Southfields takes these pupils out of class for one period a day to give them English lessons.</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dirty="0">
              <a:solidFill>
                <a:schemeClr val="lt1"/>
              </a:solidFill>
              <a:sym typeface="Arial"/>
            </a:endParaRPr>
          </a:p>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Sports and activities are also important. </a:t>
            </a:r>
            <a:r>
              <a:rPr lang="en-US" sz="1800" b="0" i="0" u="none" strike="noStrike" cap="none" dirty="0" err="1">
                <a:solidFill>
                  <a:schemeClr val="lt1"/>
                </a:solidFill>
                <a:latin typeface="Calibri"/>
                <a:ea typeface="Calibri"/>
                <a:cs typeface="Calibri"/>
                <a:sym typeface="Calibri"/>
              </a:rPr>
              <a:t>Ifrah</a:t>
            </a:r>
            <a:r>
              <a:rPr lang="en-US" sz="1800" b="0" i="0" u="none" strike="noStrike" cap="none" dirty="0">
                <a:solidFill>
                  <a:schemeClr val="lt1"/>
                </a:solidFill>
                <a:latin typeface="Calibri"/>
                <a:ea typeface="Calibri"/>
                <a:cs typeface="Calibri"/>
                <a:sym typeface="Calibri"/>
              </a:rPr>
              <a:t> Omar, 15, from Somalia, speaks Somali and Arabic. She said </a:t>
            </a:r>
            <a:r>
              <a:rPr lang="en-US" sz="1800" b="0" i="0" u="none" strike="noStrike" cap="none" dirty="0">
                <a:solidFill>
                  <a:schemeClr val="accent2"/>
                </a:solidFill>
                <a:latin typeface="Calibri"/>
                <a:ea typeface="Calibri"/>
                <a:cs typeface="Calibri"/>
                <a:sym typeface="Calibri"/>
              </a:rPr>
              <a:t>after-school</a:t>
            </a:r>
            <a:r>
              <a:rPr lang="en-US" sz="1800" b="0" i="0" u="none" strike="noStrike" cap="none" dirty="0">
                <a:solidFill>
                  <a:schemeClr val="lt1"/>
                </a:solidFill>
                <a:latin typeface="Calibri"/>
                <a:ea typeface="Calibri"/>
                <a:cs typeface="Calibri"/>
                <a:sym typeface="Calibri"/>
              </a:rPr>
              <a:t> clubs helped her to make friends and settle down in Britain. “When I got here, I met friends playing sport. I didn’t know how to play the games, I couldn’t speak English and I didn’t know anyone – but the others helped me. I still have these friends today.” Southfields offers a lot of after-school sports and activities. “Clubs and sports are a great way for people to mix,“ said Anita </a:t>
            </a:r>
            <a:r>
              <a:rPr lang="en-US" sz="1800" b="0" i="0" u="none" strike="noStrike" cap="none" dirty="0" err="1">
                <a:solidFill>
                  <a:schemeClr val="lt1"/>
                </a:solidFill>
                <a:latin typeface="Calibri"/>
                <a:ea typeface="Calibri"/>
                <a:cs typeface="Calibri"/>
                <a:sym typeface="Calibri"/>
              </a:rPr>
              <a:t>Sollis</a:t>
            </a:r>
            <a:r>
              <a:rPr lang="en-US" sz="1800" b="0" i="0" u="none" strike="noStrike" cap="none" dirty="0">
                <a:solidFill>
                  <a:schemeClr val="lt1"/>
                </a:solidFill>
                <a:latin typeface="Calibri"/>
                <a:ea typeface="Calibri"/>
                <a:cs typeface="Calibri"/>
                <a:sym typeface="Calibri"/>
              </a:rPr>
              <a:t>. “It’s interesting for the British pupils too because they meet other teens from all over the world.”</a:t>
            </a:r>
            <a:endParaRPr sz="1800" b="0" i="0" u="none" strike="noStrike" cap="none" dirty="0">
              <a:solidFill>
                <a:schemeClr val="lt1"/>
              </a:solidFill>
              <a:sym typeface="Arial"/>
            </a:endParaRPr>
          </a:p>
        </p:txBody>
      </p:sp>
      <p:sp>
        <p:nvSpPr>
          <p:cNvPr id="500" name="Google Shape;500;p31"/>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2"/>
          <p:cNvPicPr preferRelativeResize="0"/>
          <p:nvPr/>
        </p:nvPicPr>
        <p:blipFill rotWithShape="1">
          <a:blip r:embed="rId3">
            <a:alphaModFix/>
          </a:blip>
          <a:srcRect/>
          <a:stretch/>
        </p:blipFill>
        <p:spPr>
          <a:xfrm>
            <a:off x="372815" y="561359"/>
            <a:ext cx="2164081" cy="968991"/>
          </a:xfrm>
          <a:prstGeom prst="rect">
            <a:avLst/>
          </a:prstGeom>
          <a:noFill/>
          <a:ln>
            <a:noFill/>
          </a:ln>
        </p:spPr>
      </p:pic>
      <p:pic>
        <p:nvPicPr>
          <p:cNvPr id="506" name="Google Shape;506;p32"/>
          <p:cNvPicPr preferRelativeResize="0"/>
          <p:nvPr/>
        </p:nvPicPr>
        <p:blipFill rotWithShape="1">
          <a:blip r:embed="rId4">
            <a:alphaModFix/>
          </a:blip>
          <a:srcRect/>
          <a:stretch/>
        </p:blipFill>
        <p:spPr>
          <a:xfrm>
            <a:off x="2536896" y="560705"/>
            <a:ext cx="2376972" cy="968991"/>
          </a:xfrm>
          <a:prstGeom prst="rect">
            <a:avLst/>
          </a:prstGeom>
          <a:noFill/>
          <a:ln>
            <a:noFill/>
          </a:ln>
        </p:spPr>
      </p:pic>
      <p:sp>
        <p:nvSpPr>
          <p:cNvPr id="507" name="Google Shape;507;p32"/>
          <p:cNvSpPr txBox="1"/>
          <p:nvPr/>
        </p:nvSpPr>
        <p:spPr>
          <a:xfrm>
            <a:off x="7911483" y="2274826"/>
            <a:ext cx="3071674" cy="17837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32"/>
          <p:cNvSpPr/>
          <p:nvPr/>
        </p:nvSpPr>
        <p:spPr>
          <a:xfrm>
            <a:off x="3725382" y="1958009"/>
            <a:ext cx="7787991" cy="450242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A lot of kids at Southfields know that education is very important. Some are extremely motivated after bad experiences they had before moving to Britain. </a:t>
            </a:r>
            <a:r>
              <a:rPr lang="en-US" sz="1800" b="0" i="0" u="none" strike="noStrike" cap="none" dirty="0" err="1">
                <a:solidFill>
                  <a:schemeClr val="lt1"/>
                </a:solidFill>
                <a:latin typeface="Calibri"/>
                <a:ea typeface="Calibri"/>
                <a:cs typeface="Calibri"/>
                <a:sym typeface="Calibri"/>
              </a:rPr>
              <a:t>Fadumo</a:t>
            </a:r>
            <a:r>
              <a:rPr lang="en-US" sz="1800" b="0" i="0" u="none" strike="noStrike" cap="none" dirty="0">
                <a:solidFill>
                  <a:schemeClr val="lt1"/>
                </a:solidFill>
                <a:latin typeface="Calibri"/>
                <a:ea typeface="Calibri"/>
                <a:cs typeface="Calibri"/>
                <a:sym typeface="Calibri"/>
              </a:rPr>
              <a:t> Yusuf, 15, from Somalia, told the British newspaper “The Guardian” that the kids were treated very strictly by the teachers and the </a:t>
            </a:r>
            <a:r>
              <a:rPr lang="en-US" sz="1800" b="0" i="0" u="none" strike="noStrike" cap="none" dirty="0" smtClean="0">
                <a:solidFill>
                  <a:schemeClr val="accent2"/>
                </a:solidFill>
                <a:latin typeface="Calibri"/>
                <a:ea typeface="Calibri"/>
                <a:cs typeface="Calibri"/>
                <a:sym typeface="Calibri"/>
              </a:rPr>
              <a:t>principal</a:t>
            </a:r>
            <a:r>
              <a:rPr lang="en-US" sz="1800" b="0" i="0" u="none" strike="noStrike" cap="none" dirty="0" smtClean="0">
                <a:solidFill>
                  <a:schemeClr val="lt1"/>
                </a:solidFill>
                <a:latin typeface="Calibri"/>
                <a:ea typeface="Calibri"/>
                <a:cs typeface="Calibri"/>
                <a:sym typeface="Calibri"/>
              </a:rPr>
              <a:t> </a:t>
            </a:r>
            <a:r>
              <a:rPr lang="en-US" sz="1800" b="0" i="0" u="none" strike="noStrike" cap="none" dirty="0">
                <a:solidFill>
                  <a:schemeClr val="lt1"/>
                </a:solidFill>
                <a:latin typeface="Calibri"/>
                <a:ea typeface="Calibri"/>
                <a:cs typeface="Calibri"/>
                <a:sym typeface="Calibri"/>
              </a:rPr>
              <a:t>in her home country. “When I came here, I didn’t know any English,” said </a:t>
            </a:r>
            <a:r>
              <a:rPr lang="en-US" sz="1800" b="0" i="0" u="none" strike="noStrike" cap="none" dirty="0" err="1">
                <a:solidFill>
                  <a:schemeClr val="lt1"/>
                </a:solidFill>
                <a:latin typeface="Calibri"/>
                <a:ea typeface="Calibri"/>
                <a:cs typeface="Calibri"/>
                <a:sym typeface="Calibri"/>
              </a:rPr>
              <a:t>Fadumo</a:t>
            </a:r>
            <a:r>
              <a:rPr lang="en-US" sz="1800" b="0" i="0" u="none" strike="noStrike" cap="none" dirty="0">
                <a:solidFill>
                  <a:schemeClr val="lt1"/>
                </a:solidFill>
                <a:latin typeface="Calibri"/>
                <a:ea typeface="Calibri"/>
                <a:cs typeface="Calibri"/>
                <a:sym typeface="Calibri"/>
              </a:rPr>
              <a:t>. “Now I’m preparing for my </a:t>
            </a:r>
            <a:r>
              <a:rPr lang="en-US" sz="1800" b="0" i="0" u="none" strike="noStrike" cap="none" dirty="0" smtClean="0">
                <a:solidFill>
                  <a:schemeClr val="lt1"/>
                </a:solidFill>
                <a:latin typeface="Calibri"/>
                <a:ea typeface="Calibri"/>
                <a:cs typeface="Calibri"/>
                <a:sym typeface="Calibri"/>
              </a:rPr>
              <a:t>exams.”</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dirty="0">
              <a:solidFill>
                <a:schemeClr val="lt1"/>
              </a:solidFill>
              <a:sym typeface="Arial"/>
            </a:endParaRPr>
          </a:p>
          <a:p>
            <a:pPr marL="0" marR="0" lvl="0" indent="0" algn="just"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But Southfields offers much more than exams. It’s a chance to learn about other cultures. Kristina </a:t>
            </a:r>
            <a:r>
              <a:rPr lang="en-US" sz="1800" b="0" i="0" u="none" strike="noStrike" cap="none" dirty="0" err="1" smtClean="0">
                <a:solidFill>
                  <a:schemeClr val="lt1"/>
                </a:solidFill>
                <a:latin typeface="Calibri"/>
                <a:ea typeface="Calibri"/>
                <a:cs typeface="Calibri"/>
                <a:sym typeface="Calibri"/>
              </a:rPr>
              <a:t>Dumova</a:t>
            </a:r>
            <a:r>
              <a:rPr lang="en-US" sz="1800" b="0" i="0" u="none" strike="noStrike" cap="none" dirty="0">
                <a:solidFill>
                  <a:schemeClr val="lt1"/>
                </a:solidFill>
                <a:latin typeface="Calibri"/>
                <a:ea typeface="Calibri"/>
                <a:cs typeface="Calibri"/>
                <a:sym typeface="Calibri"/>
              </a:rPr>
              <a:t>, 13, from Bulgaria, has been there for just a few months. But she’s already learned a lot about other cultures. “My friends come from Brazil, so I’m learning about their country and language. I also teach my friends about Bulgarian traditions.” Walking around the </a:t>
            </a:r>
            <a:r>
              <a:rPr lang="en-US" sz="1800" b="0" i="0" u="none" strike="noStrike" cap="none" dirty="0">
                <a:solidFill>
                  <a:schemeClr val="accent2"/>
                </a:solidFill>
                <a:latin typeface="Calibri"/>
                <a:ea typeface="Calibri"/>
                <a:cs typeface="Calibri"/>
                <a:sym typeface="Calibri"/>
              </a:rPr>
              <a:t>playground</a:t>
            </a:r>
            <a:r>
              <a:rPr lang="en-US" sz="1800" b="0" i="0" u="none" strike="noStrike" cap="none" dirty="0">
                <a:solidFill>
                  <a:schemeClr val="lt1"/>
                </a:solidFill>
                <a:latin typeface="Calibri"/>
                <a:ea typeface="Calibri"/>
                <a:cs typeface="Calibri"/>
                <a:sym typeface="Calibri"/>
              </a:rPr>
              <a:t> is like a trip around the world. Kids from Italy, South Africa, India, Iraq, China, Somalia, Thailand, Bangladesh and many other countries play together. </a:t>
            </a:r>
            <a:r>
              <a:rPr lang="en-US" sz="1800" b="0" i="0" u="none" strike="noStrike" cap="none" dirty="0" err="1">
                <a:solidFill>
                  <a:schemeClr val="lt1"/>
                </a:solidFill>
                <a:latin typeface="Calibri"/>
                <a:ea typeface="Calibri"/>
                <a:cs typeface="Calibri"/>
                <a:sym typeface="Calibri"/>
              </a:rPr>
              <a:t>Shahid</a:t>
            </a:r>
            <a:r>
              <a:rPr lang="en-US" sz="1800" b="0" i="0" u="none" strike="noStrike" cap="none" dirty="0">
                <a:solidFill>
                  <a:schemeClr val="lt1"/>
                </a:solidFill>
                <a:latin typeface="Calibri"/>
                <a:ea typeface="Calibri"/>
                <a:cs typeface="Calibri"/>
                <a:sym typeface="Calibri"/>
              </a:rPr>
              <a:t> knows a lot of the kids and he’s proud of his knowledge of other cultures. He said, “It makes you feel clever to know people from so many different </a:t>
            </a:r>
            <a:r>
              <a:rPr lang="en-US" sz="1800" b="0" i="0" u="none" strike="noStrike" cap="none" dirty="0">
                <a:solidFill>
                  <a:schemeClr val="accent2"/>
                </a:solidFill>
                <a:latin typeface="Calibri"/>
                <a:ea typeface="Calibri"/>
                <a:cs typeface="Calibri"/>
                <a:sym typeface="Calibri"/>
              </a:rPr>
              <a:t>backgrounds</a:t>
            </a:r>
            <a:r>
              <a:rPr lang="en-US" sz="1800" b="0" i="0" u="none" strike="noStrike" cap="none" dirty="0">
                <a:solidFill>
                  <a:schemeClr val="lt1"/>
                </a:solidFill>
                <a:latin typeface="Calibri"/>
                <a:ea typeface="Calibri"/>
                <a:cs typeface="Calibri"/>
                <a:sym typeface="Calibri"/>
              </a:rPr>
              <a:t>.”</a:t>
            </a:r>
            <a:endParaRPr sz="1800" b="0" i="0" u="none" strike="noStrike" cap="none" dirty="0">
              <a:solidFill>
                <a:schemeClr val="lt1"/>
              </a:solidFill>
              <a:latin typeface="Calibri"/>
              <a:ea typeface="Calibri"/>
              <a:cs typeface="Calibri"/>
              <a:sym typeface="Calibri"/>
            </a:endParaRPr>
          </a:p>
        </p:txBody>
      </p:sp>
      <p:sp>
        <p:nvSpPr>
          <p:cNvPr id="509" name="Google Shape;509;p32"/>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pic>
        <p:nvPicPr>
          <p:cNvPr id="510" name="Google Shape;510;p32"/>
          <p:cNvPicPr preferRelativeResize="0"/>
          <p:nvPr/>
        </p:nvPicPr>
        <p:blipFill rotWithShape="1">
          <a:blip r:embed="rId5">
            <a:alphaModFix/>
          </a:blip>
          <a:srcRect/>
          <a:stretch/>
        </p:blipFill>
        <p:spPr>
          <a:xfrm>
            <a:off x="372815" y="2785701"/>
            <a:ext cx="320739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4"/>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517" name="Google Shape;517;p34"/>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18" name="Google Shape;518;p34"/>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19" name="Google Shape;519;p34"/>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520" name="Google Shape;520;p34"/>
          <p:cNvPicPr preferRelativeResize="0"/>
          <p:nvPr/>
        </p:nvPicPr>
        <p:blipFill rotWithShape="1">
          <a:blip r:embed="rId3">
            <a:alphaModFix/>
          </a:blip>
          <a:srcRect/>
          <a:stretch/>
        </p:blipFill>
        <p:spPr>
          <a:xfrm>
            <a:off x="378100" y="529115"/>
            <a:ext cx="2164081" cy="968991"/>
          </a:xfrm>
          <a:prstGeom prst="rect">
            <a:avLst/>
          </a:prstGeom>
          <a:noFill/>
          <a:ln>
            <a:noFill/>
          </a:ln>
        </p:spPr>
      </p:pic>
      <p:pic>
        <p:nvPicPr>
          <p:cNvPr id="521" name="Google Shape;521;p34"/>
          <p:cNvPicPr preferRelativeResize="0"/>
          <p:nvPr/>
        </p:nvPicPr>
        <p:blipFill rotWithShape="1">
          <a:blip r:embed="rId4">
            <a:alphaModFix/>
          </a:blip>
          <a:srcRect/>
          <a:stretch/>
        </p:blipFill>
        <p:spPr>
          <a:xfrm>
            <a:off x="2542181" y="529114"/>
            <a:ext cx="2376972" cy="968991"/>
          </a:xfrm>
          <a:prstGeom prst="rect">
            <a:avLst/>
          </a:prstGeom>
          <a:noFill/>
          <a:ln>
            <a:noFill/>
          </a:ln>
        </p:spPr>
      </p:pic>
      <p:sp>
        <p:nvSpPr>
          <p:cNvPr id="522" name="Google Shape;522;p34"/>
          <p:cNvSpPr/>
          <p:nvPr/>
        </p:nvSpPr>
        <p:spPr>
          <a:xfrm>
            <a:off x="378100" y="1872762"/>
            <a:ext cx="10790771"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Answer the given questions:</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უპასუხეთ მოცემულ შეკითხვებს:</a:t>
            </a:r>
            <a:endParaRPr sz="1400" b="0" i="0" u="none" strike="noStrike" cap="none">
              <a:solidFill>
                <a:srgbClr val="000000"/>
              </a:solidFill>
              <a:latin typeface="Arial"/>
              <a:ea typeface="Arial"/>
              <a:cs typeface="Arial"/>
              <a:sym typeface="Arial"/>
            </a:endParaRPr>
          </a:p>
        </p:txBody>
      </p:sp>
      <p:sp>
        <p:nvSpPr>
          <p:cNvPr id="523" name="Google Shape;523;p34"/>
          <p:cNvSpPr/>
          <p:nvPr/>
        </p:nvSpPr>
        <p:spPr>
          <a:xfrm>
            <a:off x="378100" y="3287287"/>
            <a:ext cx="10859009"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r>
              <a:rPr lang="ka-GE" sz="2800" b="0" i="0" u="none" strike="noStrike" cap="none" dirty="0">
                <a:solidFill>
                  <a:schemeClr val="lt1"/>
                </a:solidFill>
                <a:latin typeface="Calibri" pitchFamily="34" charset="0"/>
                <a:cs typeface="Calibri" pitchFamily="34" charset="0"/>
                <a:sym typeface="Arial"/>
              </a:rPr>
              <a:t>1. </a:t>
            </a:r>
            <a:r>
              <a:rPr lang="en-US" sz="2800" b="0" i="0" u="none" strike="noStrike" cap="none" dirty="0" smtClean="0">
                <a:solidFill>
                  <a:schemeClr val="lt1"/>
                </a:solidFill>
                <a:latin typeface="Calibri" pitchFamily="34" charset="0"/>
                <a:cs typeface="Calibri" pitchFamily="34" charset="0"/>
                <a:sym typeface="Arial"/>
              </a:rPr>
              <a:t>What makes </a:t>
            </a:r>
            <a:r>
              <a:rPr lang="en-US" sz="2800" dirty="0" smtClean="0">
                <a:solidFill>
                  <a:schemeClr val="lt1"/>
                </a:solidFill>
                <a:latin typeface="Calibri"/>
                <a:ea typeface="Calibri"/>
                <a:cs typeface="Calibri"/>
                <a:sym typeface="Calibri"/>
              </a:rPr>
              <a:t>Southfields proud and exceptional?</a:t>
            </a:r>
            <a:r>
              <a:rPr lang="en-US" sz="2800" b="0" i="0" u="none" strike="noStrike" cap="none" dirty="0" smtClean="0">
                <a:solidFill>
                  <a:schemeClr val="lt1"/>
                </a:solidFill>
                <a:latin typeface="Calibri" pitchFamily="34" charset="0"/>
                <a:cs typeface="Calibri" pitchFamily="34" charset="0"/>
                <a:sym typeface="Arial"/>
              </a:rPr>
              <a:t> </a:t>
            </a:r>
            <a:endParaRPr sz="2800" b="0" i="0" u="none" strike="noStrike" cap="none" dirty="0">
              <a:solidFill>
                <a:schemeClr val="lt1"/>
              </a:solidFill>
              <a:latin typeface="Calibri" pitchFamily="34" charset="0"/>
              <a:cs typeface="Calibri" pitchFamily="34" charset="0"/>
              <a:sym typeface="Arial"/>
            </a:endParaRPr>
          </a:p>
        </p:txBody>
      </p:sp>
      <p:sp>
        <p:nvSpPr>
          <p:cNvPr id="524" name="Google Shape;524;p34"/>
          <p:cNvSpPr/>
          <p:nvPr/>
        </p:nvSpPr>
        <p:spPr>
          <a:xfrm>
            <a:off x="378100" y="4761186"/>
            <a:ext cx="10859009" cy="118241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None/>
            </a:pPr>
            <a:endParaRPr lang="ka-GE" sz="2400" i="1" dirty="0">
              <a:solidFill>
                <a:schemeClr val="accent4"/>
              </a:solidFill>
              <a:latin typeface="Calibri"/>
              <a:ea typeface="Calibri"/>
              <a:cs typeface="Calibri"/>
              <a:sym typeface="Calibri"/>
            </a:endParaRPr>
          </a:p>
          <a:p>
            <a:pPr lvl="0"/>
            <a:r>
              <a:rPr lang="en-US" sz="2400" i="1" dirty="0" smtClean="0">
                <a:solidFill>
                  <a:schemeClr val="accent4"/>
                </a:solidFill>
                <a:latin typeface="Calibri"/>
                <a:ea typeface="Calibri"/>
                <a:cs typeface="Calibri"/>
                <a:sym typeface="Calibri"/>
              </a:rPr>
              <a:t>In </a:t>
            </a:r>
            <a:r>
              <a:rPr lang="en-US" sz="2400" i="1" dirty="0">
                <a:solidFill>
                  <a:schemeClr val="accent4"/>
                </a:solidFill>
                <a:latin typeface="Calibri"/>
                <a:ea typeface="Calibri"/>
                <a:cs typeface="Calibri"/>
                <a:sym typeface="Calibri"/>
              </a:rPr>
              <a:t>2006 it was one of the top 100 most improved schools in the country. This is great because many of the pupils spoke little or no English when they first arrived.</a:t>
            </a:r>
            <a:endParaRPr sz="2400" b="0" i="1" u="none" strike="noStrike" cap="none" dirty="0">
              <a:solidFill>
                <a:schemeClr val="accent4"/>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1" u="none" strike="noStrike" cap="none" dirty="0">
              <a:solidFill>
                <a:schemeClr val="accent4"/>
              </a:solidFill>
              <a:latin typeface="Calibri"/>
              <a:ea typeface="Calibri"/>
              <a:cs typeface="Calibri"/>
              <a:sym typeface="Calibri"/>
            </a:endParaRPr>
          </a:p>
        </p:txBody>
      </p:sp>
      <p:sp>
        <p:nvSpPr>
          <p:cNvPr id="12" name="Google Shape;500;p31"/>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532" name="Google Shape;532;p35"/>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33" name="Google Shape;533;p35"/>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34" name="Google Shape;534;p35"/>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535" name="Google Shape;535;p35"/>
          <p:cNvPicPr preferRelativeResize="0"/>
          <p:nvPr/>
        </p:nvPicPr>
        <p:blipFill rotWithShape="1">
          <a:blip r:embed="rId3">
            <a:alphaModFix/>
          </a:blip>
          <a:srcRect/>
          <a:stretch/>
        </p:blipFill>
        <p:spPr>
          <a:xfrm>
            <a:off x="378100" y="561381"/>
            <a:ext cx="2164081" cy="968991"/>
          </a:xfrm>
          <a:prstGeom prst="rect">
            <a:avLst/>
          </a:prstGeom>
          <a:noFill/>
          <a:ln>
            <a:noFill/>
          </a:ln>
        </p:spPr>
      </p:pic>
      <p:pic>
        <p:nvPicPr>
          <p:cNvPr id="536" name="Google Shape;536;p35"/>
          <p:cNvPicPr preferRelativeResize="0"/>
          <p:nvPr/>
        </p:nvPicPr>
        <p:blipFill rotWithShape="1">
          <a:blip r:embed="rId4">
            <a:alphaModFix/>
          </a:blip>
          <a:srcRect/>
          <a:stretch/>
        </p:blipFill>
        <p:spPr>
          <a:xfrm>
            <a:off x="2542181" y="561381"/>
            <a:ext cx="2376972" cy="968991"/>
          </a:xfrm>
          <a:prstGeom prst="rect">
            <a:avLst/>
          </a:prstGeom>
          <a:noFill/>
          <a:ln>
            <a:noFill/>
          </a:ln>
        </p:spPr>
      </p:pic>
      <p:sp>
        <p:nvSpPr>
          <p:cNvPr id="537" name="Google Shape;537;p35"/>
          <p:cNvSpPr/>
          <p:nvPr/>
        </p:nvSpPr>
        <p:spPr>
          <a:xfrm>
            <a:off x="378100" y="3330054"/>
            <a:ext cx="10790771"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ka-GE" sz="2800" b="0" i="0" u="none" strike="noStrike" cap="none" dirty="0">
                <a:solidFill>
                  <a:schemeClr val="lt1"/>
                </a:solidFill>
                <a:latin typeface="Calibri"/>
                <a:ea typeface="Calibri"/>
                <a:cs typeface="Calibri"/>
                <a:sym typeface="Calibri"/>
              </a:rPr>
              <a:t>2. </a:t>
            </a:r>
            <a:r>
              <a:rPr lang="en-US" sz="2800" b="0" i="0" u="none" strike="noStrike" cap="none" dirty="0">
                <a:solidFill>
                  <a:schemeClr val="lt1"/>
                </a:solidFill>
                <a:latin typeface="Calibri"/>
                <a:ea typeface="Calibri"/>
                <a:cs typeface="Calibri"/>
                <a:sym typeface="Calibri"/>
              </a:rPr>
              <a:t>Why is it important for the kids to speak their mother tongue at home?</a:t>
            </a:r>
            <a:endParaRPr sz="2800" b="0" i="0" u="none" strike="noStrike" cap="none" dirty="0">
              <a:solidFill>
                <a:schemeClr val="lt1"/>
              </a:solidFill>
              <a:latin typeface="Calibri"/>
              <a:ea typeface="Calibri"/>
              <a:cs typeface="Calibri"/>
              <a:sym typeface="Calibri"/>
            </a:endParaRPr>
          </a:p>
        </p:txBody>
      </p:sp>
      <p:sp>
        <p:nvSpPr>
          <p:cNvPr id="538" name="Google Shape;538;p35"/>
          <p:cNvSpPr/>
          <p:nvPr/>
        </p:nvSpPr>
        <p:spPr>
          <a:xfrm>
            <a:off x="378099" y="4979369"/>
            <a:ext cx="10790771" cy="132204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0" i="1" u="none" strike="noStrike" cap="none" dirty="0">
                <a:solidFill>
                  <a:srgbClr val="FFC000"/>
                </a:solidFill>
                <a:latin typeface="Calibri" pitchFamily="34" charset="0"/>
                <a:cs typeface="Calibri" pitchFamily="34" charset="0"/>
                <a:sym typeface="Arial"/>
              </a:rPr>
              <a:t>Not to forget their cultural background. </a:t>
            </a:r>
            <a:endParaRPr dirty="0">
              <a:latin typeface="Calibri" pitchFamily="34" charset="0"/>
              <a:cs typeface="Calibri" pitchFamily="34" charset="0"/>
            </a:endParaRPr>
          </a:p>
        </p:txBody>
      </p:sp>
      <p:sp>
        <p:nvSpPr>
          <p:cNvPr id="540" name="Google Shape;540;p35"/>
          <p:cNvSpPr/>
          <p:nvPr/>
        </p:nvSpPr>
        <p:spPr>
          <a:xfrm>
            <a:off x="378100" y="1872762"/>
            <a:ext cx="10790771"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Answer the given questions:</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უპასუხეთ მოცემულ შეკითხვებს:</a:t>
            </a:r>
            <a:endParaRPr sz="1400" b="0" i="0" u="none" strike="noStrike" cap="none">
              <a:solidFill>
                <a:srgbClr val="000000"/>
              </a:solidFill>
              <a:latin typeface="Arial"/>
              <a:ea typeface="Arial"/>
              <a:cs typeface="Arial"/>
              <a:sym typeface="Arial"/>
            </a:endParaRPr>
          </a:p>
        </p:txBody>
      </p:sp>
      <p:sp>
        <p:nvSpPr>
          <p:cNvPr id="13" name="Google Shape;500;p31"/>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6"/>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547" name="Google Shape;547;p36"/>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48" name="Google Shape;548;p36"/>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49" name="Google Shape;549;p36"/>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550" name="Google Shape;550;p36"/>
          <p:cNvPicPr preferRelativeResize="0"/>
          <p:nvPr/>
        </p:nvPicPr>
        <p:blipFill rotWithShape="1">
          <a:blip r:embed="rId3">
            <a:alphaModFix/>
          </a:blip>
          <a:srcRect/>
          <a:stretch/>
        </p:blipFill>
        <p:spPr>
          <a:xfrm>
            <a:off x="378100" y="561381"/>
            <a:ext cx="2164081" cy="968991"/>
          </a:xfrm>
          <a:prstGeom prst="rect">
            <a:avLst/>
          </a:prstGeom>
          <a:noFill/>
          <a:ln>
            <a:noFill/>
          </a:ln>
        </p:spPr>
      </p:pic>
      <p:pic>
        <p:nvPicPr>
          <p:cNvPr id="551" name="Google Shape;551;p36"/>
          <p:cNvPicPr preferRelativeResize="0"/>
          <p:nvPr/>
        </p:nvPicPr>
        <p:blipFill rotWithShape="1">
          <a:blip r:embed="rId4">
            <a:alphaModFix/>
          </a:blip>
          <a:srcRect/>
          <a:stretch/>
        </p:blipFill>
        <p:spPr>
          <a:xfrm>
            <a:off x="2542181" y="561380"/>
            <a:ext cx="2376972" cy="968991"/>
          </a:xfrm>
          <a:prstGeom prst="rect">
            <a:avLst/>
          </a:prstGeom>
          <a:noFill/>
          <a:ln>
            <a:noFill/>
          </a:ln>
        </p:spPr>
      </p:pic>
      <p:sp>
        <p:nvSpPr>
          <p:cNvPr id="552" name="Google Shape;552;p36"/>
          <p:cNvSpPr/>
          <p:nvPr/>
        </p:nvSpPr>
        <p:spPr>
          <a:xfrm>
            <a:off x="378100" y="3330053"/>
            <a:ext cx="10790771"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pitchFamily="34" charset="0"/>
                <a:cs typeface="Calibri" pitchFamily="34" charset="0"/>
                <a:sym typeface="Arial"/>
              </a:rPr>
              <a:t>3. How do after-school activities help the kids?</a:t>
            </a:r>
            <a:endParaRPr sz="2800" b="0" i="0" u="none" strike="noStrike" cap="none" dirty="0">
              <a:solidFill>
                <a:schemeClr val="lt1"/>
              </a:solidFill>
              <a:latin typeface="Calibri" pitchFamily="34" charset="0"/>
              <a:cs typeface="Calibri" pitchFamily="34" charset="0"/>
              <a:sym typeface="Arial"/>
            </a:endParaRPr>
          </a:p>
        </p:txBody>
      </p:sp>
      <p:sp>
        <p:nvSpPr>
          <p:cNvPr id="553" name="Google Shape;553;p36"/>
          <p:cNvSpPr/>
          <p:nvPr/>
        </p:nvSpPr>
        <p:spPr>
          <a:xfrm>
            <a:off x="378100" y="4979368"/>
            <a:ext cx="10790771" cy="129222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0" i="1" u="none" strike="noStrike" cap="none" dirty="0">
                <a:solidFill>
                  <a:srgbClr val="FFC000"/>
                </a:solidFill>
                <a:latin typeface="Calibri" pitchFamily="34" charset="0"/>
                <a:cs typeface="Calibri" pitchFamily="34" charset="0"/>
                <a:sym typeface="Arial"/>
              </a:rPr>
              <a:t>They make friends from all over the world. </a:t>
            </a:r>
            <a:endParaRPr sz="1200" dirty="0">
              <a:latin typeface="Calibri" pitchFamily="34" charset="0"/>
              <a:cs typeface="Calibri" pitchFamily="34" charset="0"/>
            </a:endParaRPr>
          </a:p>
        </p:txBody>
      </p:sp>
      <p:sp>
        <p:nvSpPr>
          <p:cNvPr id="555" name="Google Shape;555;p36"/>
          <p:cNvSpPr/>
          <p:nvPr/>
        </p:nvSpPr>
        <p:spPr>
          <a:xfrm>
            <a:off x="378100" y="1954479"/>
            <a:ext cx="10790771"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Answer the given questions:</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უპასუხეთ მოცემულ შეკითხვებს:</a:t>
            </a:r>
            <a:endParaRPr sz="1400" b="0" i="0" u="none" strike="noStrike" cap="none">
              <a:solidFill>
                <a:srgbClr val="000000"/>
              </a:solidFill>
              <a:latin typeface="Arial"/>
              <a:ea typeface="Arial"/>
              <a:cs typeface="Arial"/>
              <a:sym typeface="Arial"/>
            </a:endParaRPr>
          </a:p>
        </p:txBody>
      </p:sp>
      <p:sp>
        <p:nvSpPr>
          <p:cNvPr id="12" name="Google Shape;500;p31"/>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7"/>
          <p:cNvSpPr txBox="1"/>
          <p:nvPr/>
        </p:nvSpPr>
        <p:spPr>
          <a:xfrm>
            <a:off x="5503985" y="393330"/>
            <a:ext cx="48033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C000"/>
                </a:solidFill>
                <a:latin typeface="Calibri"/>
                <a:ea typeface="Calibri"/>
                <a:cs typeface="Calibri"/>
                <a:sym typeface="Calibri"/>
              </a:rPr>
              <a:t> </a:t>
            </a:r>
            <a:endParaRPr sz="2800" b="0" i="0" u="none" strike="noStrike" cap="none">
              <a:solidFill>
                <a:srgbClr val="FFC000"/>
              </a:solidFill>
              <a:latin typeface="Calibri"/>
              <a:ea typeface="Calibri"/>
              <a:cs typeface="Calibri"/>
              <a:sym typeface="Calibri"/>
            </a:endParaRPr>
          </a:p>
        </p:txBody>
      </p:sp>
      <p:sp>
        <p:nvSpPr>
          <p:cNvPr id="562" name="Google Shape;562;p37"/>
          <p:cNvSpPr/>
          <p:nvPr/>
        </p:nvSpPr>
        <p:spPr>
          <a:xfrm>
            <a:off x="1565030" y="2321170"/>
            <a:ext cx="76581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C000"/>
              </a:solidFill>
              <a:latin typeface="Calibri"/>
              <a:ea typeface="Calibri"/>
              <a:cs typeface="Calibri"/>
              <a:sym typeface="Calibri"/>
            </a:endParaRPr>
          </a:p>
        </p:txBody>
      </p:sp>
      <p:sp>
        <p:nvSpPr>
          <p:cNvPr id="563" name="Google Shape;563;p37"/>
          <p:cNvSpPr/>
          <p:nvPr/>
        </p:nvSpPr>
        <p:spPr>
          <a:xfrm>
            <a:off x="6248400" y="1872762"/>
            <a:ext cx="6096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C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C000"/>
              </a:solidFill>
              <a:latin typeface="Calibri"/>
              <a:ea typeface="Calibri"/>
              <a:cs typeface="Calibri"/>
              <a:sym typeface="Calibri"/>
            </a:endParaRPr>
          </a:p>
        </p:txBody>
      </p:sp>
      <p:sp>
        <p:nvSpPr>
          <p:cNvPr id="564" name="Google Shape;564;p37"/>
          <p:cNvSpPr txBox="1"/>
          <p:nvPr/>
        </p:nvSpPr>
        <p:spPr>
          <a:xfrm>
            <a:off x="1460141" y="2041862"/>
            <a:ext cx="4649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C000"/>
              </a:solidFill>
              <a:latin typeface="Calibri"/>
              <a:ea typeface="Calibri"/>
              <a:cs typeface="Calibri"/>
              <a:sym typeface="Calibri"/>
            </a:endParaRPr>
          </a:p>
        </p:txBody>
      </p:sp>
      <p:pic>
        <p:nvPicPr>
          <p:cNvPr id="565" name="Google Shape;565;p37"/>
          <p:cNvPicPr preferRelativeResize="0"/>
          <p:nvPr/>
        </p:nvPicPr>
        <p:blipFill rotWithShape="1">
          <a:blip r:embed="rId3">
            <a:alphaModFix/>
          </a:blip>
          <a:srcRect/>
          <a:stretch/>
        </p:blipFill>
        <p:spPr>
          <a:xfrm>
            <a:off x="378100" y="555165"/>
            <a:ext cx="2164081" cy="968991"/>
          </a:xfrm>
          <a:prstGeom prst="rect">
            <a:avLst/>
          </a:prstGeom>
          <a:noFill/>
          <a:ln>
            <a:noFill/>
          </a:ln>
        </p:spPr>
      </p:pic>
      <p:pic>
        <p:nvPicPr>
          <p:cNvPr id="566" name="Google Shape;566;p37"/>
          <p:cNvPicPr preferRelativeResize="0"/>
          <p:nvPr/>
        </p:nvPicPr>
        <p:blipFill rotWithShape="1">
          <a:blip r:embed="rId4">
            <a:alphaModFix/>
          </a:blip>
          <a:srcRect/>
          <a:stretch/>
        </p:blipFill>
        <p:spPr>
          <a:xfrm>
            <a:off x="2542181" y="555164"/>
            <a:ext cx="2376972" cy="968991"/>
          </a:xfrm>
          <a:prstGeom prst="rect">
            <a:avLst/>
          </a:prstGeom>
          <a:noFill/>
          <a:ln>
            <a:noFill/>
          </a:ln>
        </p:spPr>
      </p:pic>
      <p:sp>
        <p:nvSpPr>
          <p:cNvPr id="567" name="Google Shape;567;p37"/>
          <p:cNvSpPr/>
          <p:nvPr/>
        </p:nvSpPr>
        <p:spPr>
          <a:xfrm>
            <a:off x="378100" y="3354352"/>
            <a:ext cx="10790771" cy="12692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pitchFamily="34" charset="0"/>
                <a:cs typeface="Calibri" pitchFamily="34" charset="0"/>
                <a:sym typeface="Arial"/>
              </a:rPr>
              <a:t>4. What happens if the kids can not speak English when they arrive at school?</a:t>
            </a:r>
            <a:endParaRPr sz="2800" b="0" i="0" u="none" strike="noStrike" cap="none" dirty="0">
              <a:solidFill>
                <a:schemeClr val="lt1"/>
              </a:solidFill>
              <a:latin typeface="Calibri" pitchFamily="34" charset="0"/>
              <a:cs typeface="Calibri" pitchFamily="34" charset="0"/>
              <a:sym typeface="Arial"/>
            </a:endParaRPr>
          </a:p>
        </p:txBody>
      </p:sp>
      <p:sp>
        <p:nvSpPr>
          <p:cNvPr id="568" name="Google Shape;568;p37"/>
          <p:cNvSpPr/>
          <p:nvPr/>
        </p:nvSpPr>
        <p:spPr>
          <a:xfrm>
            <a:off x="378100" y="5012296"/>
            <a:ext cx="10790771" cy="13586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1" u="none" strike="noStrike" cap="none" dirty="0">
                <a:solidFill>
                  <a:srgbClr val="FFC000"/>
                </a:solidFill>
                <a:latin typeface="Calibri" pitchFamily="34" charset="0"/>
                <a:cs typeface="Calibri" pitchFamily="34" charset="0"/>
                <a:sym typeface="Arial"/>
              </a:rPr>
              <a:t>They get one extra </a:t>
            </a:r>
            <a:r>
              <a:rPr lang="en-US" sz="2400" b="0" i="1" u="none" strike="noStrike" cap="none" dirty="0" smtClean="0">
                <a:solidFill>
                  <a:srgbClr val="FFC000"/>
                </a:solidFill>
                <a:latin typeface="Calibri" pitchFamily="34" charset="0"/>
                <a:cs typeface="Calibri" pitchFamily="34" charset="0"/>
                <a:sym typeface="Arial"/>
              </a:rPr>
              <a:t>lesson of English </a:t>
            </a:r>
            <a:r>
              <a:rPr lang="en-US" sz="2400" b="0" i="1" u="none" strike="noStrike" cap="none" dirty="0">
                <a:solidFill>
                  <a:srgbClr val="FFC000"/>
                </a:solidFill>
                <a:latin typeface="Calibri" pitchFamily="34" charset="0"/>
                <a:cs typeface="Calibri" pitchFamily="34" charset="0"/>
                <a:sym typeface="Arial"/>
              </a:rPr>
              <a:t>a day instead of another subject. </a:t>
            </a:r>
            <a:endParaRPr dirty="0">
              <a:latin typeface="Calibri" pitchFamily="34" charset="0"/>
              <a:cs typeface="Calibri" pitchFamily="34" charset="0"/>
            </a:endParaRPr>
          </a:p>
        </p:txBody>
      </p:sp>
      <p:sp>
        <p:nvSpPr>
          <p:cNvPr id="570" name="Google Shape;570;p37"/>
          <p:cNvSpPr/>
          <p:nvPr/>
        </p:nvSpPr>
        <p:spPr>
          <a:xfrm>
            <a:off x="378100" y="1872762"/>
            <a:ext cx="10790771" cy="107817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Answer the given questions:</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უპასუხეთ მოცემულ შეკითხვებს:</a:t>
            </a:r>
            <a:endParaRPr sz="1400" b="0" i="0" u="none" strike="noStrike" cap="none">
              <a:solidFill>
                <a:srgbClr val="000000"/>
              </a:solidFill>
              <a:latin typeface="Arial"/>
              <a:ea typeface="Arial"/>
              <a:cs typeface="Arial"/>
              <a:sym typeface="Arial"/>
            </a:endParaRPr>
          </a:p>
        </p:txBody>
      </p:sp>
      <p:sp>
        <p:nvSpPr>
          <p:cNvPr id="12" name="Google Shape;500;p31"/>
          <p:cNvSpPr/>
          <p:nvPr/>
        </p:nvSpPr>
        <p:spPr>
          <a:xfrm>
            <a:off x="7077949" y="468879"/>
            <a:ext cx="4399915" cy="11526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Reading Comprehension</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3000" b="0" i="0" u="none" strike="noStrike" cap="none">
                <a:solidFill>
                  <a:schemeClr val="lt1"/>
                </a:solidFill>
                <a:latin typeface="Calibri"/>
                <a:ea typeface="Calibri"/>
                <a:cs typeface="Calibri"/>
                <a:sym typeface="Calibri"/>
              </a:rPr>
              <a:t>წაკითხულის გააზრება</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1"/>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577" name="Google Shape;577;p61"/>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578" name="Google Shape;578;p61"/>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579" name="Google Shape;579;p61"/>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580" name="Google Shape;580;p61"/>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581" name="Google Shape;581;p61"/>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582" name="Google Shape;582;p61"/>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583" name="Google Shape;583;p61"/>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584" name="Google Shape;584;p61"/>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Some</a:t>
            </a:r>
            <a:r>
              <a:rPr lang="en-US" sz="3200" b="0" i="0" u="none" strike="noStrike" cap="none" dirty="0">
                <a:solidFill>
                  <a:schemeClr val="lt1"/>
                </a:solidFill>
                <a:latin typeface="Calibri" pitchFamily="34" charset="0"/>
                <a:cs typeface="Calibri" pitchFamily="34" charset="0"/>
                <a:sym typeface="Arial"/>
              </a:rPr>
              <a:t>, </a:t>
            </a:r>
            <a:r>
              <a:rPr lang="en-US" sz="3200" b="1" i="1" u="none" strike="noStrike" cap="none" dirty="0">
                <a:solidFill>
                  <a:schemeClr val="lt1"/>
                </a:solidFill>
                <a:latin typeface="Calibri" pitchFamily="34" charset="0"/>
                <a:cs typeface="Calibri" pitchFamily="34" charset="0"/>
                <a:sym typeface="Arial"/>
              </a:rPr>
              <a:t>any </a:t>
            </a:r>
            <a:r>
              <a:rPr lang="en-US" sz="3200" b="0" i="0" u="none" strike="noStrike" cap="none" dirty="0">
                <a:solidFill>
                  <a:schemeClr val="lt1"/>
                </a:solidFill>
                <a:latin typeface="Calibri" pitchFamily="34" charset="0"/>
                <a:cs typeface="Calibri" pitchFamily="34" charset="0"/>
                <a:sym typeface="Arial"/>
              </a:rPr>
              <a:t>and</a:t>
            </a:r>
            <a:r>
              <a:rPr lang="en-US" sz="3200" b="1" i="1" u="none" strike="noStrike" cap="none" dirty="0">
                <a:solidFill>
                  <a:schemeClr val="lt1"/>
                </a:solidFill>
                <a:latin typeface="Calibri" pitchFamily="34" charset="0"/>
                <a:cs typeface="Calibri" pitchFamily="34" charset="0"/>
                <a:sym typeface="Arial"/>
              </a:rPr>
              <a:t> no </a:t>
            </a:r>
            <a:r>
              <a:rPr lang="en-US" sz="3200" b="0" i="0" u="none" strike="noStrike" cap="none" dirty="0">
                <a:solidFill>
                  <a:schemeClr val="lt1"/>
                </a:solidFill>
                <a:latin typeface="Calibri" pitchFamily="34" charset="0"/>
                <a:cs typeface="Calibri" pitchFamily="34" charset="0"/>
                <a:sym typeface="Arial"/>
              </a:rPr>
              <a:t>are used with uncountable nouns (coffee, sugar, etc.) and plural countable nouns (cars, flowers, etc.)</a:t>
            </a:r>
            <a:endParaRPr dirty="0">
              <a:latin typeface="Calibri" pitchFamily="34" charset="0"/>
              <a:cs typeface="Calibri" pitchFamily="34" charset="0"/>
            </a:endParaRPr>
          </a:p>
        </p:txBody>
      </p:sp>
      <p:sp>
        <p:nvSpPr>
          <p:cNvPr id="585" name="Google Shape;585;p61"/>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smtClean="0">
                <a:solidFill>
                  <a:schemeClr val="accent4"/>
                </a:solidFill>
                <a:latin typeface="Calibri"/>
                <a:ea typeface="Calibri"/>
                <a:cs typeface="Calibri"/>
                <a:sym typeface="Calibri"/>
              </a:rPr>
              <a:t>some </a:t>
            </a:r>
            <a:r>
              <a:rPr lang="en-US" sz="2000" b="0" i="1" u="none" strike="noStrike" cap="none" dirty="0">
                <a:solidFill>
                  <a:schemeClr val="accent4"/>
                </a:solidFill>
                <a:latin typeface="Calibri"/>
                <a:ea typeface="Calibri"/>
                <a:cs typeface="Calibri"/>
                <a:sym typeface="Calibri"/>
              </a:rPr>
              <a:t>coffee; </a:t>
            </a:r>
            <a:endParaRPr lang="en-US" sz="2000" b="0" i="1" u="none" strike="noStrike" cap="none" dirty="0" smtClean="0">
              <a:solidFill>
                <a:schemeClr val="accent4"/>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1" u="none" strike="noStrike" cap="none" dirty="0" smtClean="0">
                <a:solidFill>
                  <a:schemeClr val="accent4"/>
                </a:solidFill>
                <a:latin typeface="Calibri"/>
                <a:ea typeface="Calibri"/>
                <a:cs typeface="Calibri"/>
                <a:sym typeface="Calibri"/>
              </a:rPr>
              <a:t>some </a:t>
            </a:r>
            <a:r>
              <a:rPr lang="en-US" sz="2000" b="0" i="1" u="none" strike="noStrike" cap="none" dirty="0">
                <a:solidFill>
                  <a:schemeClr val="accent4"/>
                </a:solidFill>
                <a:latin typeface="Calibri"/>
                <a:ea typeface="Calibri"/>
                <a:cs typeface="Calibri"/>
                <a:sym typeface="Calibri"/>
              </a:rPr>
              <a:t>cars.</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2"/>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592" name="Google Shape;592;p62"/>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593" name="Google Shape;593;p62"/>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594" name="Google Shape;594;p62"/>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595" name="Google Shape;595;p62"/>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596" name="Google Shape;596;p62"/>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597" name="Google Shape;597;p62"/>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598" name="Google Shape;598;p62"/>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599" name="Google Shape;599;p62"/>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Some</a:t>
            </a:r>
            <a:r>
              <a:rPr lang="en-US" sz="3200" b="0" i="0" u="none" strike="noStrike" cap="none" dirty="0">
                <a:solidFill>
                  <a:schemeClr val="lt1"/>
                </a:solidFill>
                <a:latin typeface="Calibri" pitchFamily="34" charset="0"/>
                <a:cs typeface="Calibri" pitchFamily="34" charset="0"/>
                <a:sym typeface="Arial"/>
              </a:rPr>
              <a:t> 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(someone/somebody, something, somewhere) are normally used in affirmative sentences. </a:t>
            </a:r>
            <a:endParaRPr dirty="0">
              <a:latin typeface="Calibri" pitchFamily="34" charset="0"/>
              <a:cs typeface="Calibri" pitchFamily="34" charset="0"/>
            </a:endParaRPr>
          </a:p>
        </p:txBody>
      </p:sp>
      <p:sp>
        <p:nvSpPr>
          <p:cNvPr id="600" name="Google Shape;600;p62"/>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He has got some friends.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3"/>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07" name="Google Shape;607;p63"/>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08" name="Google Shape;608;p63"/>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09" name="Google Shape;609;p63"/>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10" name="Google Shape;610;p63"/>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11" name="Google Shape;611;p63"/>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12" name="Google Shape;612;p63"/>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13" name="Google Shape;613;p63"/>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14" name="Google Shape;614;p63"/>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Any</a:t>
            </a:r>
            <a:r>
              <a:rPr lang="en-US" sz="3200" b="0" i="0" u="none" strike="noStrike" cap="none" dirty="0">
                <a:solidFill>
                  <a:schemeClr val="lt1"/>
                </a:solidFill>
                <a:latin typeface="Calibri" pitchFamily="34" charset="0"/>
                <a:cs typeface="Calibri" pitchFamily="34" charset="0"/>
                <a:sym typeface="Arial"/>
              </a:rPr>
              <a:t> 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are usually used in interrogative sentences. </a:t>
            </a:r>
            <a:r>
              <a:rPr lang="en-US" sz="3200" b="1" i="1" u="none" strike="noStrike" cap="none" dirty="0">
                <a:solidFill>
                  <a:schemeClr val="lt1"/>
                </a:solidFill>
                <a:latin typeface="Calibri" pitchFamily="34" charset="0"/>
                <a:cs typeface="Calibri" pitchFamily="34" charset="0"/>
                <a:sym typeface="Arial"/>
              </a:rPr>
              <a:t>Not any </a:t>
            </a:r>
            <a:r>
              <a:rPr lang="en-US" sz="3200" b="0" i="0" u="none" strike="noStrike" cap="none" dirty="0">
                <a:solidFill>
                  <a:schemeClr val="lt1"/>
                </a:solidFill>
                <a:latin typeface="Calibri" pitchFamily="34" charset="0"/>
                <a:cs typeface="Calibri" pitchFamily="34" charset="0"/>
                <a:sym typeface="Arial"/>
              </a:rPr>
              <a:t>is used in negative sentences. </a:t>
            </a:r>
            <a:endParaRPr dirty="0">
              <a:latin typeface="Calibri" pitchFamily="34" charset="0"/>
              <a:cs typeface="Calibri" pitchFamily="34" charset="0"/>
            </a:endParaRPr>
          </a:p>
        </p:txBody>
      </p:sp>
      <p:sp>
        <p:nvSpPr>
          <p:cNvPr id="615" name="Google Shape;615;p63"/>
          <p:cNvSpPr/>
          <p:nvPr/>
        </p:nvSpPr>
        <p:spPr>
          <a:xfrm>
            <a:off x="324837"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Have you got any money? </a:t>
            </a:r>
            <a:endParaRPr lang="en-US" sz="2000" b="0" i="1" u="none" strike="noStrike" cap="none" dirty="0" smtClean="0">
              <a:solidFill>
                <a:schemeClr val="accent4"/>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i="1" dirty="0" smtClean="0">
                <a:solidFill>
                  <a:schemeClr val="accent4"/>
                </a:solidFill>
                <a:latin typeface="Calibri"/>
                <a:ea typeface="Calibri"/>
                <a:cs typeface="Calibri"/>
                <a:sym typeface="Calibri"/>
              </a:rPr>
              <a:t>I don’t have any money.</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4"/>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22" name="Google Shape;622;p64"/>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23" name="Google Shape;623;p64"/>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24" name="Google Shape;624;p64"/>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25" name="Google Shape;625;p64"/>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26" name="Google Shape;626;p64"/>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27" name="Google Shape;627;p64"/>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28" name="Google Shape;628;p64"/>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29" name="Google Shape;629;p64"/>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Any </a:t>
            </a:r>
            <a:r>
              <a:rPr lang="en-US" sz="3200" b="0" i="0" u="none" strike="noStrike" cap="none" dirty="0">
                <a:solidFill>
                  <a:schemeClr val="lt1"/>
                </a:solidFill>
                <a:latin typeface="Calibri" pitchFamily="34" charset="0"/>
                <a:cs typeface="Calibri" pitchFamily="34" charset="0"/>
                <a:sym typeface="Arial"/>
              </a:rPr>
              <a:t>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are also used with negative words such as without, never, seldom, rarely, </a:t>
            </a:r>
            <a:r>
              <a:rPr lang="en-US" sz="3200" b="0" i="0" u="none" strike="noStrike" cap="none" dirty="0" smtClean="0">
                <a:solidFill>
                  <a:schemeClr val="lt1"/>
                </a:solidFill>
                <a:latin typeface="Calibri" pitchFamily="34" charset="0"/>
                <a:cs typeface="Calibri" pitchFamily="34" charset="0"/>
                <a:sym typeface="Arial"/>
              </a:rPr>
              <a:t>hardly, </a:t>
            </a:r>
            <a:r>
              <a:rPr lang="en-US" sz="3200" b="0" i="0" u="none" strike="noStrike" cap="none" dirty="0">
                <a:solidFill>
                  <a:schemeClr val="lt1"/>
                </a:solidFill>
                <a:latin typeface="Calibri" pitchFamily="34" charset="0"/>
                <a:cs typeface="Calibri" pitchFamily="34" charset="0"/>
                <a:sym typeface="Arial"/>
              </a:rPr>
              <a:t>etc</a:t>
            </a:r>
            <a:r>
              <a:rPr lang="en-US" sz="3200" dirty="0">
                <a:solidFill>
                  <a:schemeClr val="lt1"/>
                </a:solidFill>
                <a:latin typeface="Calibri" pitchFamily="34" charset="0"/>
                <a:cs typeface="Calibri" pitchFamily="34" charset="0"/>
              </a:rPr>
              <a:t>.</a:t>
            </a:r>
            <a:endParaRPr dirty="0">
              <a:latin typeface="Calibri" pitchFamily="34" charset="0"/>
              <a:cs typeface="Calibri" pitchFamily="34" charset="0"/>
            </a:endParaRPr>
          </a:p>
        </p:txBody>
      </p:sp>
      <p:sp>
        <p:nvSpPr>
          <p:cNvPr id="630" name="Google Shape;630;p64"/>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He left without any excuse.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a:stretch/>
        </p:blipFill>
        <p:spPr>
          <a:xfrm>
            <a:off x="412747" y="561381"/>
            <a:ext cx="2164081" cy="968991"/>
          </a:xfrm>
          <a:prstGeom prst="rect">
            <a:avLst/>
          </a:prstGeom>
          <a:noFill/>
          <a:ln>
            <a:noFill/>
          </a:ln>
        </p:spPr>
      </p:pic>
      <p:pic>
        <p:nvPicPr>
          <p:cNvPr id="127" name="Google Shape;127;p4"/>
          <p:cNvPicPr preferRelativeResize="0"/>
          <p:nvPr/>
        </p:nvPicPr>
        <p:blipFill rotWithShape="1">
          <a:blip r:embed="rId4">
            <a:alphaModFix/>
          </a:blip>
          <a:srcRect/>
          <a:stretch/>
        </p:blipFill>
        <p:spPr>
          <a:xfrm>
            <a:off x="2576828" y="561380"/>
            <a:ext cx="2376972" cy="968991"/>
          </a:xfrm>
          <a:prstGeom prst="rect">
            <a:avLst/>
          </a:prstGeom>
          <a:noFill/>
          <a:ln>
            <a:noFill/>
          </a:ln>
        </p:spPr>
      </p:pic>
      <p:sp>
        <p:nvSpPr>
          <p:cNvPr id="128" name="Google Shape;128;p4"/>
          <p:cNvSpPr/>
          <p:nvPr/>
        </p:nvSpPr>
        <p:spPr>
          <a:xfrm>
            <a:off x="412747" y="3247278"/>
            <a:ext cx="5308545" cy="119888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4450" marR="0" lvl="0" indent="0" algn="ctr" rtl="0">
              <a:lnSpc>
                <a:spcPct val="115000"/>
              </a:lnSpc>
              <a:spcBef>
                <a:spcPts val="0"/>
              </a:spcBef>
              <a:spcAft>
                <a:spcPts val="0"/>
              </a:spcAft>
              <a:buClr>
                <a:srgbClr val="000000"/>
              </a:buClr>
              <a:buSzPts val="2400"/>
              <a:buFont typeface="Arial"/>
              <a:buNone/>
            </a:pPr>
            <a:r>
              <a:rPr lang="en-US" sz="3000" b="0" i="0" u="none" strike="noStrike" cap="none" dirty="0">
                <a:solidFill>
                  <a:schemeClr val="lt1"/>
                </a:solidFill>
                <a:latin typeface="Calibri"/>
                <a:ea typeface="Calibri"/>
                <a:cs typeface="Calibri"/>
                <a:sym typeface="Calibri"/>
              </a:rPr>
              <a:t>What was your school life like?</a:t>
            </a:r>
            <a:endParaRPr sz="3000" b="0" i="0" u="none" strike="noStrike" cap="none" dirty="0">
              <a:solidFill>
                <a:srgbClr val="000000"/>
              </a:solidFill>
              <a:latin typeface="Arial"/>
              <a:ea typeface="Arial"/>
              <a:cs typeface="Arial"/>
              <a:sym typeface="Arial"/>
            </a:endParaRPr>
          </a:p>
        </p:txBody>
      </p:sp>
      <p:sp>
        <p:nvSpPr>
          <p:cNvPr id="129" name="Google Shape;129;p4"/>
          <p:cNvSpPr/>
          <p:nvPr/>
        </p:nvSpPr>
        <p:spPr>
          <a:xfrm>
            <a:off x="7496269" y="428337"/>
            <a:ext cx="3721704" cy="123507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Introduction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შესავალი</a:t>
            </a:r>
            <a:endParaRPr sz="3200" b="0" i="0" u="none" strike="noStrike" cap="none">
              <a:solidFill>
                <a:schemeClr val="lt1"/>
              </a:solidFill>
              <a:latin typeface="Calibri"/>
              <a:ea typeface="Calibri"/>
              <a:cs typeface="Calibri"/>
              <a:sym typeface="Calibri"/>
            </a:endParaRPr>
          </a:p>
        </p:txBody>
      </p:sp>
      <p:pic>
        <p:nvPicPr>
          <p:cNvPr id="130" name="Google Shape;130;p4"/>
          <p:cNvPicPr preferRelativeResize="0"/>
          <p:nvPr/>
        </p:nvPicPr>
        <p:blipFill rotWithShape="1">
          <a:blip r:embed="rId5">
            <a:alphaModFix/>
          </a:blip>
          <a:srcRect/>
          <a:stretch/>
        </p:blipFill>
        <p:spPr>
          <a:xfrm>
            <a:off x="6295712" y="2347706"/>
            <a:ext cx="5532112" cy="31118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5"/>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37" name="Google Shape;637;p65"/>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38" name="Google Shape;638;p65"/>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39" name="Google Shape;639;p65"/>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40" name="Google Shape;640;p65"/>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41" name="Google Shape;641;p65"/>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42" name="Google Shape;642;p65"/>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43" name="Google Shape;643;p65"/>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44" name="Google Shape;644;p65"/>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No</a:t>
            </a:r>
            <a:r>
              <a:rPr lang="en-US" sz="3200" b="0" i="0" u="none" strike="noStrike" cap="none" dirty="0">
                <a:solidFill>
                  <a:schemeClr val="lt1"/>
                </a:solidFill>
                <a:latin typeface="Calibri" pitchFamily="34" charset="0"/>
                <a:cs typeface="Calibri" pitchFamily="34" charset="0"/>
                <a:sym typeface="Arial"/>
              </a:rPr>
              <a:t> 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are used instead of </a:t>
            </a:r>
            <a:r>
              <a:rPr lang="en-US" sz="3200" b="1" i="1" u="none" strike="noStrike" cap="none" dirty="0">
                <a:solidFill>
                  <a:schemeClr val="lt1"/>
                </a:solidFill>
                <a:latin typeface="Calibri" pitchFamily="34" charset="0"/>
                <a:cs typeface="Calibri" pitchFamily="34" charset="0"/>
                <a:sym typeface="Arial"/>
              </a:rPr>
              <a:t>not any </a:t>
            </a:r>
            <a:r>
              <a:rPr lang="en-US" sz="3200" b="0" i="0" u="none" strike="noStrike" cap="none" dirty="0">
                <a:solidFill>
                  <a:schemeClr val="lt1"/>
                </a:solidFill>
                <a:latin typeface="Calibri" pitchFamily="34" charset="0"/>
                <a:cs typeface="Calibri" pitchFamily="34" charset="0"/>
                <a:sym typeface="Arial"/>
              </a:rPr>
              <a:t>in negative sentences. </a:t>
            </a:r>
            <a:endParaRPr dirty="0">
              <a:latin typeface="Calibri" pitchFamily="34" charset="0"/>
              <a:cs typeface="Calibri" pitchFamily="34" charset="0"/>
            </a:endParaRPr>
          </a:p>
        </p:txBody>
      </p:sp>
      <p:sp>
        <p:nvSpPr>
          <p:cNvPr id="645" name="Google Shape;645;p65"/>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They </a:t>
            </a:r>
            <a:r>
              <a:rPr lang="en-US" sz="2000" b="0" i="1" u="none" strike="noStrike" cap="none" dirty="0" smtClean="0">
                <a:solidFill>
                  <a:schemeClr val="accent4"/>
                </a:solidFill>
                <a:latin typeface="Calibri"/>
                <a:ea typeface="Calibri"/>
                <a:cs typeface="Calibri"/>
                <a:sym typeface="Calibri"/>
              </a:rPr>
              <a:t>have no time</a:t>
            </a:r>
            <a:r>
              <a:rPr lang="en-US" sz="2000" b="0" i="1" u="none" strike="noStrike" cap="none" dirty="0">
                <a:solidFill>
                  <a:schemeClr val="accent4"/>
                </a:solidFill>
                <a:latin typeface="Calibri"/>
                <a:ea typeface="Calibri"/>
                <a:cs typeface="Calibri"/>
                <a:sym typeface="Calibri"/>
              </a:rPr>
              <a:t>.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6"/>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52" name="Google Shape;652;p66"/>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53" name="Google Shape;653;p66"/>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54" name="Google Shape;654;p66"/>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55" name="Google Shape;655;p66"/>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56" name="Google Shape;656;p66"/>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57" name="Google Shape;657;p66"/>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58" name="Google Shape;658;p66"/>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59" name="Google Shape;659;p66"/>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dirty="0">
                <a:solidFill>
                  <a:schemeClr val="lt1"/>
                </a:solidFill>
                <a:latin typeface="Calibri" pitchFamily="34" charset="0"/>
                <a:cs typeface="Calibri" pitchFamily="34" charset="0"/>
                <a:sym typeface="Arial"/>
              </a:rPr>
              <a:t>We use a singular verb with compounds of </a:t>
            </a:r>
            <a:r>
              <a:rPr lang="en-US" sz="3200" b="1" i="1" u="none" strike="noStrike" cap="none" dirty="0">
                <a:solidFill>
                  <a:schemeClr val="lt1"/>
                </a:solidFill>
                <a:latin typeface="Calibri" pitchFamily="34" charset="0"/>
                <a:cs typeface="Calibri" pitchFamily="34" charset="0"/>
                <a:sym typeface="Arial"/>
              </a:rPr>
              <a:t>some</a:t>
            </a:r>
            <a:r>
              <a:rPr lang="en-US" sz="3200" b="0" i="0" u="none" strike="noStrike" cap="none" dirty="0">
                <a:solidFill>
                  <a:schemeClr val="lt1"/>
                </a:solidFill>
                <a:latin typeface="Calibri" pitchFamily="34" charset="0"/>
                <a:cs typeface="Calibri" pitchFamily="34" charset="0"/>
                <a:sym typeface="Arial"/>
              </a:rPr>
              <a:t>, </a:t>
            </a:r>
            <a:r>
              <a:rPr lang="en-US" sz="3200" b="1" i="1" u="none" strike="noStrike" cap="none" dirty="0">
                <a:solidFill>
                  <a:schemeClr val="lt1"/>
                </a:solidFill>
                <a:latin typeface="Calibri" pitchFamily="34" charset="0"/>
                <a:cs typeface="Calibri" pitchFamily="34" charset="0"/>
                <a:sym typeface="Arial"/>
              </a:rPr>
              <a:t>any </a:t>
            </a:r>
            <a:r>
              <a:rPr lang="en-US" sz="3200" b="0" i="0" u="none" strike="noStrike" cap="none" dirty="0">
                <a:solidFill>
                  <a:schemeClr val="lt1"/>
                </a:solidFill>
                <a:latin typeface="Calibri" pitchFamily="34" charset="0"/>
                <a:cs typeface="Calibri" pitchFamily="34" charset="0"/>
                <a:sym typeface="Arial"/>
              </a:rPr>
              <a:t>and </a:t>
            </a:r>
            <a:r>
              <a:rPr lang="en-US" sz="3200" b="1" i="1" u="none" strike="noStrike" cap="none" dirty="0">
                <a:solidFill>
                  <a:schemeClr val="lt1"/>
                </a:solidFill>
                <a:latin typeface="Calibri" pitchFamily="34" charset="0"/>
                <a:cs typeface="Calibri" pitchFamily="34" charset="0"/>
                <a:sym typeface="Arial"/>
              </a:rPr>
              <a:t>no</a:t>
            </a:r>
            <a:r>
              <a:rPr lang="en-US" sz="3200" b="0" i="0" u="none" strike="noStrike" cap="none" dirty="0">
                <a:solidFill>
                  <a:schemeClr val="lt1"/>
                </a:solidFill>
                <a:latin typeface="Calibri" pitchFamily="34" charset="0"/>
                <a:cs typeface="Calibri" pitchFamily="34" charset="0"/>
                <a:sym typeface="Arial"/>
              </a:rPr>
              <a:t>.</a:t>
            </a:r>
            <a:endParaRPr dirty="0">
              <a:latin typeface="Calibri" pitchFamily="34" charset="0"/>
              <a:cs typeface="Calibri" pitchFamily="34" charset="0"/>
            </a:endParaRPr>
          </a:p>
        </p:txBody>
      </p:sp>
      <p:sp>
        <p:nvSpPr>
          <p:cNvPr id="660" name="Google Shape;660;p66"/>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Someone is calling for help.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7"/>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67" name="Google Shape;667;p67"/>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68" name="Google Shape;668;p67"/>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69" name="Google Shape;669;p67"/>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70" name="Google Shape;670;p67"/>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71" name="Google Shape;671;p67"/>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72" name="Google Shape;672;p67"/>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73" name="Google Shape;673;p67"/>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74" name="Google Shape;674;p67"/>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Some </a:t>
            </a:r>
            <a:r>
              <a:rPr lang="en-US" sz="3200" b="0" i="0" u="none" strike="noStrike" cap="none" dirty="0">
                <a:solidFill>
                  <a:schemeClr val="lt1"/>
                </a:solidFill>
                <a:latin typeface="Calibri" pitchFamily="34" charset="0"/>
                <a:cs typeface="Calibri" pitchFamily="34" charset="0"/>
                <a:sym typeface="Arial"/>
              </a:rPr>
              <a:t>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are also used in interrogative sentences when we make an offer or a request.</a:t>
            </a:r>
            <a:endParaRPr dirty="0">
              <a:latin typeface="Calibri" pitchFamily="34" charset="0"/>
              <a:cs typeface="Calibri" pitchFamily="34" charset="0"/>
            </a:endParaRPr>
          </a:p>
        </p:txBody>
      </p:sp>
      <p:sp>
        <p:nvSpPr>
          <p:cNvPr id="675" name="Google Shape;675;p67"/>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Would you like some apple juice?</a:t>
            </a:r>
            <a:endParaRPr dirty="0"/>
          </a:p>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Can I say something?</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8"/>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82" name="Google Shape;682;p68"/>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83" name="Google Shape;683;p68"/>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84" name="Google Shape;684;p68"/>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85" name="Google Shape;685;p68"/>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686" name="Google Shape;686;p68"/>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687" name="Google Shape;687;p68"/>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688" name="Google Shape;688;p68"/>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689" name="Google Shape;689;p68"/>
          <p:cNvSpPr/>
          <p:nvPr/>
        </p:nvSpPr>
        <p:spPr>
          <a:xfrm>
            <a:off x="311280" y="2905945"/>
            <a:ext cx="11347740" cy="1413807"/>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dirty="0">
                <a:solidFill>
                  <a:schemeClr val="lt1"/>
                </a:solidFill>
                <a:latin typeface="Calibri" pitchFamily="34" charset="0"/>
                <a:cs typeface="Calibri" pitchFamily="34" charset="0"/>
                <a:sym typeface="Arial"/>
              </a:rPr>
              <a:t>When </a:t>
            </a:r>
            <a:r>
              <a:rPr lang="en-US" sz="3200" b="1" i="1" u="none" strike="noStrike" cap="none" dirty="0">
                <a:solidFill>
                  <a:schemeClr val="lt1"/>
                </a:solidFill>
                <a:latin typeface="Calibri" pitchFamily="34" charset="0"/>
                <a:cs typeface="Calibri" pitchFamily="34" charset="0"/>
                <a:sym typeface="Arial"/>
              </a:rPr>
              <a:t>any</a:t>
            </a:r>
            <a:r>
              <a:rPr lang="en-US" sz="3200" b="0" i="0" u="none" strike="noStrike" cap="none" dirty="0">
                <a:solidFill>
                  <a:schemeClr val="lt1"/>
                </a:solidFill>
                <a:latin typeface="Calibri" pitchFamily="34" charset="0"/>
                <a:cs typeface="Calibri" pitchFamily="34" charset="0"/>
                <a:sym typeface="Arial"/>
              </a:rPr>
              <a:t> and </a:t>
            </a:r>
            <a:r>
              <a:rPr lang="en-US" sz="3200" b="1" i="1" u="none" strike="noStrike" cap="none" dirty="0">
                <a:solidFill>
                  <a:schemeClr val="lt1"/>
                </a:solidFill>
                <a:latin typeface="Calibri" pitchFamily="34" charset="0"/>
                <a:cs typeface="Calibri" pitchFamily="34" charset="0"/>
                <a:sym typeface="Arial"/>
              </a:rPr>
              <a:t>its compounds </a:t>
            </a:r>
            <a:r>
              <a:rPr lang="en-US" sz="3200" b="0" i="0" u="none" strike="noStrike" cap="none" dirty="0">
                <a:solidFill>
                  <a:schemeClr val="lt1"/>
                </a:solidFill>
                <a:latin typeface="Calibri" pitchFamily="34" charset="0"/>
                <a:cs typeface="Calibri" pitchFamily="34" charset="0"/>
                <a:sym typeface="Arial"/>
              </a:rPr>
              <a:t>are used in affirmative sentences, there is a difference in meaning. </a:t>
            </a:r>
            <a:endParaRPr dirty="0">
              <a:latin typeface="Calibri" pitchFamily="34" charset="0"/>
              <a:cs typeface="Calibri" pitchFamily="34" charset="0"/>
            </a:endParaRPr>
          </a:p>
        </p:txBody>
      </p:sp>
      <p:sp>
        <p:nvSpPr>
          <p:cNvPr id="11" name="Google Shape;689;p68"/>
          <p:cNvSpPr/>
          <p:nvPr/>
        </p:nvSpPr>
        <p:spPr>
          <a:xfrm>
            <a:off x="297720" y="4650663"/>
            <a:ext cx="11347741" cy="17623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lang="en-US" sz="2400" b="0" i="1" u="none" strike="noStrike" cap="none" dirty="0" smtClean="0">
              <a:solidFill>
                <a:srgbClr val="FFC000"/>
              </a:solidFill>
              <a:latin typeface="Calibri" pitchFamily="34" charset="0"/>
              <a:cs typeface="Calibri" pitchFamily="34" charset="0"/>
              <a:sym typeface="Arial"/>
            </a:endParaRPr>
          </a:p>
          <a:p>
            <a:pPr marL="0" marR="0" lvl="0" indent="0" algn="just" rtl="0">
              <a:lnSpc>
                <a:spcPct val="100000"/>
              </a:lnSpc>
              <a:spcBef>
                <a:spcPts val="0"/>
              </a:spcBef>
              <a:spcAft>
                <a:spcPts val="0"/>
              </a:spcAft>
              <a:buNone/>
            </a:pPr>
            <a:r>
              <a:rPr lang="en-US" sz="2400" b="0" i="1" u="none" strike="noStrike" cap="none" dirty="0" smtClean="0">
                <a:solidFill>
                  <a:srgbClr val="FFC000"/>
                </a:solidFill>
                <a:latin typeface="Calibri" pitchFamily="34" charset="0"/>
                <a:cs typeface="Calibri" pitchFamily="34" charset="0"/>
                <a:sym typeface="Arial"/>
              </a:rPr>
              <a:t>You </a:t>
            </a:r>
            <a:r>
              <a:rPr lang="en-US" sz="2400" b="0" i="1" u="none" strike="noStrike" cap="none" dirty="0">
                <a:solidFill>
                  <a:srgbClr val="FFC000"/>
                </a:solidFill>
                <a:latin typeface="Calibri" pitchFamily="34" charset="0"/>
                <a:cs typeface="Calibri" pitchFamily="34" charset="0"/>
                <a:sym typeface="Arial"/>
              </a:rPr>
              <a:t>can take any sweets you like (it does not matter which)</a:t>
            </a:r>
            <a:endParaRPr sz="2400" dirty="0">
              <a:latin typeface="Calibri" pitchFamily="34" charset="0"/>
              <a:cs typeface="Calibri" pitchFamily="34" charset="0"/>
            </a:endParaRPr>
          </a:p>
          <a:p>
            <a:pPr marL="0" marR="0" lvl="0" indent="0" algn="just" rtl="0">
              <a:lnSpc>
                <a:spcPct val="100000"/>
              </a:lnSpc>
              <a:spcBef>
                <a:spcPts val="0"/>
              </a:spcBef>
              <a:spcAft>
                <a:spcPts val="0"/>
              </a:spcAft>
              <a:buNone/>
            </a:pPr>
            <a:r>
              <a:rPr lang="en-US" sz="2400" b="0" i="1" u="none" strike="noStrike" cap="none" dirty="0">
                <a:solidFill>
                  <a:srgbClr val="FFC000"/>
                </a:solidFill>
                <a:latin typeface="Calibri" pitchFamily="34" charset="0"/>
                <a:cs typeface="Calibri" pitchFamily="34" charset="0"/>
                <a:sym typeface="Arial"/>
              </a:rPr>
              <a:t>Anyone/anybody can enter this competition (It doesn’t matter </a:t>
            </a:r>
            <a:r>
              <a:rPr lang="en-US" sz="2400" b="0" i="1" u="none" strike="noStrike" cap="none" dirty="0" smtClean="0">
                <a:solidFill>
                  <a:srgbClr val="FFC000"/>
                </a:solidFill>
                <a:latin typeface="Calibri" pitchFamily="34" charset="0"/>
                <a:cs typeface="Calibri" pitchFamily="34" charset="0"/>
                <a:sym typeface="Arial"/>
              </a:rPr>
              <a:t>who)</a:t>
            </a:r>
            <a:endParaRPr sz="2400" dirty="0">
              <a:latin typeface="Calibri" pitchFamily="34" charset="0"/>
              <a:cs typeface="Calibri" pitchFamily="34" charset="0"/>
            </a:endParaRPr>
          </a:p>
          <a:p>
            <a:pPr marL="0" marR="0" lvl="0" indent="0" algn="just" rtl="0">
              <a:lnSpc>
                <a:spcPct val="100000"/>
              </a:lnSpc>
              <a:spcBef>
                <a:spcPts val="0"/>
              </a:spcBef>
              <a:spcAft>
                <a:spcPts val="0"/>
              </a:spcAft>
              <a:buNone/>
            </a:pPr>
            <a:r>
              <a:rPr lang="en-US" sz="2400" b="0" i="1" u="none" strike="noStrike" cap="none" dirty="0">
                <a:solidFill>
                  <a:srgbClr val="FFC000"/>
                </a:solidFill>
                <a:latin typeface="Calibri" pitchFamily="34" charset="0"/>
                <a:cs typeface="Calibri" pitchFamily="34" charset="0"/>
                <a:sym typeface="Arial"/>
              </a:rPr>
              <a:t>We can go anywhere you like (It doesn’t matter where).</a:t>
            </a:r>
            <a:endParaRPr sz="2400" dirty="0">
              <a:latin typeface="Calibri" pitchFamily="34" charset="0"/>
              <a:cs typeface="Calibri" pitchFamily="34" charset="0"/>
            </a:endParaRPr>
          </a:p>
          <a:p>
            <a:pPr marL="0" marR="0" lvl="0" indent="0" algn="just" rtl="0">
              <a:lnSpc>
                <a:spcPct val="100000"/>
              </a:lnSpc>
              <a:spcBef>
                <a:spcPts val="0"/>
              </a:spcBef>
              <a:spcAft>
                <a:spcPts val="0"/>
              </a:spcAft>
              <a:buNone/>
            </a:pPr>
            <a:endParaRPr sz="32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9"/>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696" name="Google Shape;696;p69"/>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97" name="Google Shape;697;p69"/>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698" name="Google Shape;698;p69"/>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699" name="Google Shape;699;p69"/>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700" name="Google Shape;700;p69"/>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701" name="Google Shape;701;p69"/>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02" name="Google Shape;702;p69"/>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703" name="Google Shape;703;p69"/>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1" u="none" strike="noStrike" cap="none" dirty="0">
                <a:solidFill>
                  <a:schemeClr val="lt1"/>
                </a:solidFill>
                <a:latin typeface="Calibri" pitchFamily="34" charset="0"/>
                <a:cs typeface="Calibri" pitchFamily="34" charset="0"/>
                <a:sym typeface="Arial"/>
              </a:rPr>
              <a:t>Every</a:t>
            </a:r>
            <a:r>
              <a:rPr lang="en-US" sz="3200" b="0" i="0" u="none" strike="noStrike" cap="none" dirty="0">
                <a:solidFill>
                  <a:schemeClr val="lt1"/>
                </a:solidFill>
                <a:latin typeface="Calibri" pitchFamily="34" charset="0"/>
                <a:cs typeface="Calibri" pitchFamily="34" charset="0"/>
                <a:sym typeface="Arial"/>
              </a:rPr>
              <a:t> is used with singular countable nouns.</a:t>
            </a:r>
            <a:endParaRPr dirty="0">
              <a:latin typeface="Calibri" pitchFamily="34" charset="0"/>
              <a:cs typeface="Calibri" pitchFamily="34" charset="0"/>
            </a:endParaRPr>
          </a:p>
        </p:txBody>
      </p:sp>
      <p:sp>
        <p:nvSpPr>
          <p:cNvPr id="704" name="Google Shape;704;p69"/>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Every citizen must pay taxes.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70"/>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11" name="Google Shape;711;p70"/>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12" name="Google Shape;712;p70"/>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13" name="Google Shape;713;p70"/>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14" name="Google Shape;714;p70"/>
          <p:cNvPicPr preferRelativeResize="0"/>
          <p:nvPr/>
        </p:nvPicPr>
        <p:blipFill rotWithShape="1">
          <a:blip r:embed="rId3">
            <a:alphaModFix/>
          </a:blip>
          <a:srcRect/>
          <a:stretch/>
        </p:blipFill>
        <p:spPr>
          <a:xfrm>
            <a:off x="297721" y="319076"/>
            <a:ext cx="2164081" cy="968991"/>
          </a:xfrm>
          <a:prstGeom prst="rect">
            <a:avLst/>
          </a:prstGeom>
          <a:noFill/>
          <a:ln>
            <a:noFill/>
          </a:ln>
        </p:spPr>
      </p:pic>
      <p:pic>
        <p:nvPicPr>
          <p:cNvPr id="715" name="Google Shape;715;p70"/>
          <p:cNvPicPr preferRelativeResize="0"/>
          <p:nvPr/>
        </p:nvPicPr>
        <p:blipFill rotWithShape="1">
          <a:blip r:embed="rId4">
            <a:alphaModFix/>
          </a:blip>
          <a:srcRect/>
          <a:stretch/>
        </p:blipFill>
        <p:spPr>
          <a:xfrm>
            <a:off x="2461802" y="293554"/>
            <a:ext cx="2376972" cy="968991"/>
          </a:xfrm>
          <a:prstGeom prst="rect">
            <a:avLst/>
          </a:prstGeom>
          <a:noFill/>
          <a:ln>
            <a:noFill/>
          </a:ln>
        </p:spPr>
      </p:pic>
      <p:sp>
        <p:nvSpPr>
          <p:cNvPr id="716" name="Google Shape;716;p70"/>
          <p:cNvSpPr/>
          <p:nvPr/>
        </p:nvSpPr>
        <p:spPr>
          <a:xfrm>
            <a:off x="7874612" y="319076"/>
            <a:ext cx="3770850" cy="968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17" name="Google Shape;717;p70"/>
          <p:cNvSpPr/>
          <p:nvPr/>
        </p:nvSpPr>
        <p:spPr>
          <a:xfrm>
            <a:off x="311279" y="1574242"/>
            <a:ext cx="11347741" cy="11928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smtClean="0">
                <a:solidFill>
                  <a:schemeClr val="lt1"/>
                </a:solidFill>
                <a:latin typeface="Calibri"/>
                <a:ea typeface="Calibri"/>
                <a:cs typeface="Calibri"/>
                <a:sym typeface="Calibri"/>
              </a:rPr>
              <a:t>Indefinite Pronouns</a:t>
            </a:r>
            <a:endParaRPr sz="28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განუსაზღვრელი </a:t>
            </a:r>
            <a:r>
              <a:rPr lang="en-US" sz="2800" b="0" i="0" u="none" strike="noStrike" cap="none" dirty="0" err="1">
                <a:solidFill>
                  <a:schemeClr val="lt1"/>
                </a:solidFill>
                <a:latin typeface="Calibri"/>
                <a:ea typeface="Calibri"/>
                <a:cs typeface="Calibri"/>
                <a:sym typeface="Calibri"/>
              </a:rPr>
              <a:t>ნაცვალსახელები</a:t>
            </a:r>
            <a:endParaRPr dirty="0"/>
          </a:p>
        </p:txBody>
      </p:sp>
      <p:sp>
        <p:nvSpPr>
          <p:cNvPr id="718" name="Google Shape;718;p70"/>
          <p:cNvSpPr/>
          <p:nvPr/>
        </p:nvSpPr>
        <p:spPr>
          <a:xfrm>
            <a:off x="311279" y="2905945"/>
            <a:ext cx="11334183" cy="2749121"/>
          </a:xfrm>
          <a:prstGeom prst="rect">
            <a:avLst/>
          </a:prstGeom>
          <a:solidFill>
            <a:srgbClr val="8DA9DB"/>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dirty="0">
                <a:solidFill>
                  <a:schemeClr val="lt1"/>
                </a:solidFill>
                <a:latin typeface="Calibri" pitchFamily="34" charset="0"/>
                <a:cs typeface="Calibri" pitchFamily="34" charset="0"/>
                <a:sym typeface="Arial"/>
              </a:rPr>
              <a:t>The pronouns </a:t>
            </a:r>
            <a:r>
              <a:rPr lang="en-US" sz="3200" b="1" i="1" u="none" strike="noStrike" cap="none" dirty="0">
                <a:solidFill>
                  <a:schemeClr val="lt1"/>
                </a:solidFill>
                <a:latin typeface="Calibri" pitchFamily="34" charset="0"/>
                <a:cs typeface="Calibri" pitchFamily="34" charset="0"/>
                <a:sym typeface="Arial"/>
              </a:rPr>
              <a:t>everyone/everybody, everything</a:t>
            </a:r>
            <a:r>
              <a:rPr lang="en-US" sz="3200" b="0" i="0" u="none" strike="noStrike" cap="none" dirty="0">
                <a:solidFill>
                  <a:schemeClr val="lt1"/>
                </a:solidFill>
                <a:latin typeface="Calibri" pitchFamily="34" charset="0"/>
                <a:cs typeface="Calibri" pitchFamily="34" charset="0"/>
                <a:sym typeface="Arial"/>
              </a:rPr>
              <a:t> and the adverb </a:t>
            </a:r>
            <a:r>
              <a:rPr lang="en-US" sz="3200" b="1" i="1" u="none" strike="noStrike" cap="none" dirty="0">
                <a:solidFill>
                  <a:schemeClr val="lt1"/>
                </a:solidFill>
                <a:latin typeface="Calibri" pitchFamily="34" charset="0"/>
                <a:cs typeface="Calibri" pitchFamily="34" charset="0"/>
                <a:sym typeface="Arial"/>
              </a:rPr>
              <a:t>everywhere </a:t>
            </a:r>
            <a:r>
              <a:rPr lang="en-US" sz="3200" b="0" i="0" u="none" strike="noStrike" cap="none" dirty="0">
                <a:solidFill>
                  <a:schemeClr val="lt1"/>
                </a:solidFill>
                <a:latin typeface="Calibri" pitchFamily="34" charset="0"/>
                <a:cs typeface="Calibri" pitchFamily="34" charset="0"/>
                <a:sym typeface="Arial"/>
              </a:rPr>
              <a:t>are used in affirmative, interrogative and negative sentences and are followed by a singular verb. </a:t>
            </a:r>
            <a:endParaRPr dirty="0">
              <a:latin typeface="Calibri" pitchFamily="34" charset="0"/>
              <a:cs typeface="Calibri" pitchFamily="34" charset="0"/>
            </a:endParaRPr>
          </a:p>
        </p:txBody>
      </p:sp>
      <p:sp>
        <p:nvSpPr>
          <p:cNvPr id="719" name="Google Shape;719;p70"/>
          <p:cNvSpPr/>
          <p:nvPr/>
        </p:nvSpPr>
        <p:spPr>
          <a:xfrm>
            <a:off x="311279" y="5819681"/>
            <a:ext cx="11334183" cy="907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1" u="none" strike="noStrike" cap="none" dirty="0">
                <a:solidFill>
                  <a:schemeClr val="accent4"/>
                </a:solidFill>
                <a:latin typeface="Calibri"/>
                <a:ea typeface="Calibri"/>
                <a:cs typeface="Calibri"/>
                <a:sym typeface="Calibri"/>
              </a:rPr>
              <a:t>Everybody wants to be happy. </a:t>
            </a:r>
            <a:endParaRPr sz="2000" b="0" i="1" u="none" strike="noStrike" cap="none" dirty="0">
              <a:solidFill>
                <a:schemeClr val="accent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71"/>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26" name="Google Shape;726;p71"/>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27" name="Google Shape;727;p71"/>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28" name="Google Shape;728;p71"/>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29" name="Google Shape;729;p71"/>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30" name="Google Shape;730;p71"/>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31" name="Google Shape;731;p71"/>
          <p:cNvSpPr/>
          <p:nvPr/>
        </p:nvSpPr>
        <p:spPr>
          <a:xfrm>
            <a:off x="7478828" y="393334"/>
            <a:ext cx="3770850" cy="968987"/>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32" name="Google Shape;732;p71"/>
          <p:cNvSpPr/>
          <p:nvPr/>
        </p:nvSpPr>
        <p:spPr>
          <a:xfrm>
            <a:off x="768882" y="3369508"/>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1. She wants to live ______ by the sea. </a:t>
            </a:r>
            <a:endParaRPr sz="2800" b="0" i="0" u="none" strike="noStrike" cap="none" dirty="0">
              <a:solidFill>
                <a:schemeClr val="lt1"/>
              </a:solidFill>
              <a:latin typeface="Calibri"/>
              <a:ea typeface="Calibri"/>
              <a:cs typeface="Calibri"/>
              <a:sym typeface="Calibri"/>
            </a:endParaRPr>
          </a:p>
        </p:txBody>
      </p:sp>
      <p:sp>
        <p:nvSpPr>
          <p:cNvPr id="733" name="Google Shape;733;p71"/>
          <p:cNvSpPr/>
          <p:nvPr/>
        </p:nvSpPr>
        <p:spPr>
          <a:xfrm>
            <a:off x="768882" y="1721904"/>
            <a:ext cx="10480796" cy="1437840"/>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Put  the correct indefinite pronouns.</a:t>
            </a:r>
            <a:endParaRPr dirty="0"/>
          </a:p>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ჩასვით სწორი განუსაზღვრელი ნაცვალსახელი.</a:t>
            </a:r>
            <a:endParaRPr dirty="0"/>
          </a:p>
        </p:txBody>
      </p:sp>
      <p:sp>
        <p:nvSpPr>
          <p:cNvPr id="734" name="Google Shape;734;p71"/>
          <p:cNvSpPr/>
          <p:nvPr/>
        </p:nvSpPr>
        <p:spPr>
          <a:xfrm>
            <a:off x="768882" y="5057995"/>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cap="none">
                <a:solidFill>
                  <a:srgbClr val="FFC000"/>
                </a:solidFill>
                <a:latin typeface="Calibri"/>
                <a:ea typeface="Calibri"/>
                <a:cs typeface="Calibri"/>
                <a:sym typeface="Calibri"/>
              </a:rPr>
              <a:t>She wants to live somewhere by the sea. </a:t>
            </a:r>
            <a:endParaRPr sz="2000" b="0" i="1" u="none" strike="noStrike" cap="none">
              <a:solidFill>
                <a:srgbClr val="FFC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2"/>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41" name="Google Shape;741;p72"/>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42" name="Google Shape;742;p72"/>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43" name="Google Shape;743;p72"/>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44" name="Google Shape;744;p72"/>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45" name="Google Shape;745;p72"/>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46" name="Google Shape;746;p72"/>
          <p:cNvSpPr/>
          <p:nvPr/>
        </p:nvSpPr>
        <p:spPr>
          <a:xfrm>
            <a:off x="7478828" y="393334"/>
            <a:ext cx="3770850" cy="968987"/>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47" name="Google Shape;747;p72"/>
          <p:cNvSpPr/>
          <p:nvPr/>
        </p:nvSpPr>
        <p:spPr>
          <a:xfrm>
            <a:off x="768882" y="3369508"/>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2. Does ______ have a phone charger?</a:t>
            </a:r>
            <a:endParaRPr sz="2800" b="0" i="0" u="none" strike="noStrike" cap="none" dirty="0">
              <a:solidFill>
                <a:schemeClr val="lt1"/>
              </a:solidFill>
              <a:latin typeface="Calibri"/>
              <a:ea typeface="Calibri"/>
              <a:cs typeface="Calibri"/>
              <a:sym typeface="Calibri"/>
            </a:endParaRPr>
          </a:p>
        </p:txBody>
      </p:sp>
      <p:sp>
        <p:nvSpPr>
          <p:cNvPr id="748" name="Google Shape;748;p72"/>
          <p:cNvSpPr/>
          <p:nvPr/>
        </p:nvSpPr>
        <p:spPr>
          <a:xfrm>
            <a:off x="768882" y="1721904"/>
            <a:ext cx="10480796" cy="1437840"/>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Put the correct indefinite pronouns.</a:t>
            </a:r>
            <a:endParaRPr dirty="0"/>
          </a:p>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ჩასვით სწორი განუსაზღვრელი ნაცვალსახელი.</a:t>
            </a:r>
            <a:endParaRPr dirty="0"/>
          </a:p>
        </p:txBody>
      </p:sp>
      <p:sp>
        <p:nvSpPr>
          <p:cNvPr id="749" name="Google Shape;749;p72"/>
          <p:cNvSpPr/>
          <p:nvPr/>
        </p:nvSpPr>
        <p:spPr>
          <a:xfrm>
            <a:off x="768882" y="5057995"/>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cap="none" dirty="0">
                <a:solidFill>
                  <a:srgbClr val="FFC000"/>
                </a:solidFill>
                <a:latin typeface="Calibri"/>
                <a:ea typeface="Calibri"/>
                <a:cs typeface="Calibri"/>
                <a:sym typeface="Calibri"/>
              </a:rPr>
              <a:t>Does anybody have a phone charger?</a:t>
            </a:r>
            <a:endParaRPr sz="2000" b="0" i="1" u="none" strike="noStrike" cap="none" dirty="0">
              <a:solidFill>
                <a:srgbClr val="FFC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3"/>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56" name="Google Shape;756;p73"/>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57" name="Google Shape;757;p73"/>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58" name="Google Shape;758;p73"/>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59" name="Google Shape;759;p73"/>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60" name="Google Shape;760;p73"/>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61" name="Google Shape;761;p73"/>
          <p:cNvSpPr/>
          <p:nvPr/>
        </p:nvSpPr>
        <p:spPr>
          <a:xfrm>
            <a:off x="7478828" y="393334"/>
            <a:ext cx="3770850" cy="968987"/>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62" name="Google Shape;762;p73"/>
          <p:cNvSpPr/>
          <p:nvPr/>
        </p:nvSpPr>
        <p:spPr>
          <a:xfrm>
            <a:off x="768882" y="3369508"/>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3. She did not bring ______ to the party.</a:t>
            </a:r>
            <a:endParaRPr sz="2800" b="0" i="0" u="none" strike="noStrike" cap="none" dirty="0">
              <a:solidFill>
                <a:schemeClr val="lt1"/>
              </a:solidFill>
              <a:latin typeface="Calibri"/>
              <a:ea typeface="Calibri"/>
              <a:cs typeface="Calibri"/>
              <a:sym typeface="Calibri"/>
            </a:endParaRPr>
          </a:p>
        </p:txBody>
      </p:sp>
      <p:sp>
        <p:nvSpPr>
          <p:cNvPr id="763" name="Google Shape;763;p73"/>
          <p:cNvSpPr/>
          <p:nvPr/>
        </p:nvSpPr>
        <p:spPr>
          <a:xfrm>
            <a:off x="768882" y="1721904"/>
            <a:ext cx="10480796" cy="1437840"/>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Put  the correct indefinite pronouns.</a:t>
            </a:r>
            <a:endParaRPr dirty="0"/>
          </a:p>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ჩასვით სწორი განუსაზღვრელი ნაცვალსახელი.</a:t>
            </a:r>
            <a:endParaRPr dirty="0"/>
          </a:p>
        </p:txBody>
      </p:sp>
      <p:sp>
        <p:nvSpPr>
          <p:cNvPr id="764" name="Google Shape;764;p73"/>
          <p:cNvSpPr/>
          <p:nvPr/>
        </p:nvSpPr>
        <p:spPr>
          <a:xfrm>
            <a:off x="780757" y="5057995"/>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cap="none">
                <a:solidFill>
                  <a:srgbClr val="FFC000"/>
                </a:solidFill>
                <a:latin typeface="Calibri"/>
                <a:ea typeface="Calibri"/>
                <a:cs typeface="Calibri"/>
                <a:sym typeface="Calibri"/>
              </a:rPr>
              <a:t>She did not bring anything to the party.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4"/>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71" name="Google Shape;771;p74"/>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72" name="Google Shape;772;p74"/>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73" name="Google Shape;773;p74"/>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74" name="Google Shape;774;p74"/>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75" name="Google Shape;775;p74"/>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76" name="Google Shape;776;p74"/>
          <p:cNvSpPr/>
          <p:nvPr/>
        </p:nvSpPr>
        <p:spPr>
          <a:xfrm>
            <a:off x="7478828" y="393334"/>
            <a:ext cx="3770850" cy="968987"/>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77" name="Google Shape;777;p74"/>
          <p:cNvSpPr/>
          <p:nvPr/>
        </p:nvSpPr>
        <p:spPr>
          <a:xfrm>
            <a:off x="768882" y="3369508"/>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4. She loves ______. She is a very kind person. </a:t>
            </a:r>
            <a:endParaRPr sz="2800" b="0" i="0" u="none" strike="noStrike" cap="none" dirty="0">
              <a:solidFill>
                <a:schemeClr val="lt1"/>
              </a:solidFill>
              <a:latin typeface="Calibri"/>
              <a:ea typeface="Calibri"/>
              <a:cs typeface="Calibri"/>
              <a:sym typeface="Calibri"/>
            </a:endParaRPr>
          </a:p>
        </p:txBody>
      </p:sp>
      <p:sp>
        <p:nvSpPr>
          <p:cNvPr id="778" name="Google Shape;778;p74"/>
          <p:cNvSpPr/>
          <p:nvPr/>
        </p:nvSpPr>
        <p:spPr>
          <a:xfrm>
            <a:off x="768882" y="1721904"/>
            <a:ext cx="10480796" cy="1437840"/>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Put  the correct indefinite pronouns.</a:t>
            </a:r>
            <a:endParaRPr dirty="0"/>
          </a:p>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ჩასვით სწორი განუსაზღვრელი ნაცვალსახელი.</a:t>
            </a:r>
            <a:endParaRPr dirty="0"/>
          </a:p>
        </p:txBody>
      </p:sp>
      <p:sp>
        <p:nvSpPr>
          <p:cNvPr id="779" name="Google Shape;779;p74"/>
          <p:cNvSpPr/>
          <p:nvPr/>
        </p:nvSpPr>
        <p:spPr>
          <a:xfrm>
            <a:off x="780757" y="5057995"/>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cap="none">
                <a:solidFill>
                  <a:srgbClr val="FFC000"/>
                </a:solidFill>
                <a:latin typeface="Calibri"/>
                <a:ea typeface="Calibri"/>
                <a:cs typeface="Calibri"/>
                <a:sym typeface="Calibri"/>
              </a:rPr>
              <a:t>She loves everybody. She is a very kind person.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5"/>
          <p:cNvGrpSpPr/>
          <p:nvPr/>
        </p:nvGrpSpPr>
        <p:grpSpPr>
          <a:xfrm>
            <a:off x="1486696" y="70722"/>
            <a:ext cx="9681765" cy="6357288"/>
            <a:chOff x="731763" y="25670"/>
            <a:chExt cx="9681765" cy="6357288"/>
          </a:xfrm>
        </p:grpSpPr>
        <p:sp>
          <p:nvSpPr>
            <p:cNvPr id="137" name="Google Shape;137;p5"/>
            <p:cNvSpPr/>
            <p:nvPr/>
          </p:nvSpPr>
          <p:spPr>
            <a:xfrm>
              <a:off x="4174068" y="2435864"/>
              <a:ext cx="2393947" cy="151108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4524653" y="2657158"/>
              <a:ext cx="1692777" cy="1068499"/>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  ლექსიკა</a:t>
              </a:r>
              <a:endParaRPr sz="2800" b="0" i="0" u="none" strike="noStrike" cap="none">
                <a:solidFill>
                  <a:schemeClr val="lt1"/>
                </a:solidFill>
                <a:latin typeface="Calibri"/>
                <a:ea typeface="Calibri"/>
                <a:cs typeface="Calibri"/>
                <a:sym typeface="Calibri"/>
              </a:endParaRPr>
            </a:p>
          </p:txBody>
        </p:sp>
        <p:sp>
          <p:nvSpPr>
            <p:cNvPr id="139" name="Google Shape;139;p5"/>
            <p:cNvSpPr/>
            <p:nvPr/>
          </p:nvSpPr>
          <p:spPr>
            <a:xfrm rot="9977638">
              <a:off x="2859542" y="3599770"/>
              <a:ext cx="1413019" cy="45719"/>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rot="-822362">
              <a:off x="3606298" y="3582337"/>
              <a:ext cx="63455" cy="6345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41" name="Google Shape;141;p5"/>
            <p:cNvSpPr/>
            <p:nvPr/>
          </p:nvSpPr>
          <p:spPr>
            <a:xfrm>
              <a:off x="731763" y="3183050"/>
              <a:ext cx="2144998" cy="142563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973054" y="3292620"/>
              <a:ext cx="1662415" cy="12064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compulsory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(adj.)</a:t>
              </a:r>
              <a:endParaRPr sz="1400" b="0" i="0" u="none" strike="noStrike" cap="none" dirty="0">
                <a:solidFill>
                  <a:srgbClr val="000000"/>
                </a:solidFill>
                <a:latin typeface="Arial"/>
                <a:ea typeface="Arial"/>
                <a:cs typeface="Arial"/>
                <a:sym typeface="Arial"/>
              </a:endParaRPr>
            </a:p>
          </p:txBody>
        </p:sp>
        <p:sp>
          <p:nvSpPr>
            <p:cNvPr id="143" name="Google Shape;143;p5"/>
            <p:cNvSpPr/>
            <p:nvPr/>
          </p:nvSpPr>
          <p:spPr>
            <a:xfrm rot="-5422096">
              <a:off x="4883336" y="1941987"/>
              <a:ext cx="959530"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txBox="1"/>
            <p:nvPr/>
          </p:nvSpPr>
          <p:spPr>
            <a:xfrm rot="5377904">
              <a:off x="5339113" y="1932126"/>
              <a:ext cx="47976" cy="479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45" name="Google Shape;145;p5"/>
            <p:cNvSpPr/>
            <p:nvPr/>
          </p:nvSpPr>
          <p:spPr>
            <a:xfrm>
              <a:off x="4237675" y="25670"/>
              <a:ext cx="2235360" cy="145069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txBox="1"/>
            <p:nvPr/>
          </p:nvSpPr>
          <p:spPr>
            <a:xfrm>
              <a:off x="4548640" y="159387"/>
              <a:ext cx="1580638" cy="102579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700"/>
                </a:spcBef>
                <a:spcAft>
                  <a:spcPts val="0"/>
                </a:spcAft>
                <a:buNone/>
              </a:pPr>
              <a:r>
                <a:rPr lang="en-US" sz="2000" b="0" i="0" u="none" strike="noStrike" cap="none" dirty="0">
                  <a:solidFill>
                    <a:schemeClr val="lt1"/>
                  </a:solidFill>
                  <a:latin typeface="Calibri"/>
                  <a:ea typeface="Calibri"/>
                  <a:cs typeface="Calibri"/>
                  <a:sym typeface="Calibri"/>
                </a:rPr>
                <a:t>skip</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r>
                <a:rPr lang="en-US" sz="2000" b="0" i="0" u="none" strike="noStrike" cap="none" dirty="0" smtClean="0">
                  <a:solidFill>
                    <a:schemeClr val="lt1"/>
                  </a:solidFill>
                  <a:latin typeface="Calibri"/>
                  <a:ea typeface="Calibri"/>
                  <a:cs typeface="Calibri"/>
                  <a:sym typeface="Calibri"/>
                </a:rPr>
                <a:t>./v.)</a:t>
              </a:r>
              <a:endParaRPr sz="1400" b="0" i="0" u="none" strike="noStrike" cap="none" dirty="0">
                <a:solidFill>
                  <a:srgbClr val="000000"/>
                </a:solidFill>
                <a:latin typeface="Arial"/>
                <a:ea typeface="Arial"/>
                <a:cs typeface="Arial"/>
                <a:sym typeface="Arial"/>
              </a:endParaRPr>
            </a:p>
          </p:txBody>
        </p:sp>
        <p:sp>
          <p:nvSpPr>
            <p:cNvPr id="147" name="Google Shape;147;p5"/>
            <p:cNvSpPr/>
            <p:nvPr/>
          </p:nvSpPr>
          <p:spPr>
            <a:xfrm rot="-1248824">
              <a:off x="6331910" y="2436212"/>
              <a:ext cx="1977203"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rot="-1248824">
              <a:off x="7271081" y="2400909"/>
              <a:ext cx="98860" cy="988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700"/>
                <a:buFont typeface="Calibri"/>
                <a:buNone/>
              </a:pPr>
              <a:endParaRPr sz="700" b="0" i="0" u="none" strike="noStrike" cap="none">
                <a:solidFill>
                  <a:schemeClr val="dk1"/>
                </a:solidFill>
                <a:latin typeface="Calibri"/>
                <a:ea typeface="Calibri"/>
                <a:cs typeface="Calibri"/>
                <a:sym typeface="Calibri"/>
              </a:endParaRPr>
            </a:p>
          </p:txBody>
        </p:sp>
        <p:sp>
          <p:nvSpPr>
            <p:cNvPr id="149" name="Google Shape;149;p5"/>
            <p:cNvSpPr/>
            <p:nvPr/>
          </p:nvSpPr>
          <p:spPr>
            <a:xfrm>
              <a:off x="7509106" y="682432"/>
              <a:ext cx="2327697" cy="1511563"/>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
            <p:cNvSpPr txBox="1"/>
            <p:nvPr/>
          </p:nvSpPr>
          <p:spPr>
            <a:xfrm>
              <a:off x="7882651" y="957094"/>
              <a:ext cx="1645931" cy="106883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graduation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(n.)</a:t>
              </a:r>
              <a:endParaRPr sz="1400" b="0" i="0" u="none" strike="noStrike" cap="none">
                <a:solidFill>
                  <a:srgbClr val="000000"/>
                </a:solidFill>
                <a:latin typeface="Arial"/>
                <a:ea typeface="Arial"/>
                <a:cs typeface="Arial"/>
                <a:sym typeface="Arial"/>
              </a:endParaRPr>
            </a:p>
          </p:txBody>
        </p:sp>
        <p:sp>
          <p:nvSpPr>
            <p:cNvPr id="151" name="Google Shape;151;p5"/>
            <p:cNvSpPr/>
            <p:nvPr/>
          </p:nvSpPr>
          <p:spPr>
            <a:xfrm rot="732313">
              <a:off x="6472936" y="3634299"/>
              <a:ext cx="2014177" cy="100879"/>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txBox="1"/>
            <p:nvPr/>
          </p:nvSpPr>
          <p:spPr>
            <a:xfrm rot="732313">
              <a:off x="7287261" y="3572771"/>
              <a:ext cx="84525" cy="845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dk1"/>
                </a:solidFill>
                <a:latin typeface="Calibri"/>
                <a:ea typeface="Calibri"/>
                <a:cs typeface="Calibri"/>
                <a:sym typeface="Calibri"/>
              </a:endParaRPr>
            </a:p>
          </p:txBody>
        </p:sp>
        <p:sp>
          <p:nvSpPr>
            <p:cNvPr id="153" name="Google Shape;153;p5"/>
            <p:cNvSpPr/>
            <p:nvPr/>
          </p:nvSpPr>
          <p:spPr>
            <a:xfrm>
              <a:off x="8142418" y="2987669"/>
              <a:ext cx="2271110" cy="1511448"/>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8475014" y="3275036"/>
              <a:ext cx="1605918" cy="1068756"/>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70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s</a:t>
              </a:r>
              <a:r>
                <a:rPr lang="en-US" sz="2000" b="0" i="0" u="none" strike="noStrike" cap="none" dirty="0">
                  <a:solidFill>
                    <a:schemeClr val="lt1"/>
                  </a:solidFill>
                  <a:latin typeface="Calibri"/>
                  <a:ea typeface="Calibri"/>
                  <a:cs typeface="Calibri"/>
                  <a:sym typeface="Calibri"/>
                </a:rPr>
                <a:t>cholarship</a:t>
              </a: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endParaRPr sz="1400" b="0" i="0" u="none" strike="noStrike" cap="none" dirty="0">
                <a:solidFill>
                  <a:srgbClr val="000000"/>
                </a:solidFill>
                <a:latin typeface="Arial"/>
                <a:ea typeface="Arial"/>
                <a:cs typeface="Arial"/>
                <a:sym typeface="Arial"/>
              </a:endParaRPr>
            </a:p>
          </p:txBody>
        </p:sp>
        <p:sp>
          <p:nvSpPr>
            <p:cNvPr id="155" name="Google Shape;155;p5"/>
            <p:cNvSpPr/>
            <p:nvPr/>
          </p:nvSpPr>
          <p:spPr>
            <a:xfrm rot="2879925">
              <a:off x="5719163" y="4363247"/>
              <a:ext cx="1431773" cy="45719"/>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
            <p:cNvSpPr txBox="1"/>
            <p:nvPr/>
          </p:nvSpPr>
          <p:spPr>
            <a:xfrm rot="2879925">
              <a:off x="6358844" y="4291964"/>
              <a:ext cx="64013" cy="640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57" name="Google Shape;157;p5"/>
            <p:cNvSpPr/>
            <p:nvPr/>
          </p:nvSpPr>
          <p:spPr>
            <a:xfrm>
              <a:off x="6393325" y="4765432"/>
              <a:ext cx="2108668" cy="154324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txBox="1"/>
            <p:nvPr/>
          </p:nvSpPr>
          <p:spPr>
            <a:xfrm>
              <a:off x="6702132" y="4999756"/>
              <a:ext cx="1491054" cy="109123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2000" b="0" i="0" u="none" strike="noStrike" cap="none" dirty="0">
                  <a:solidFill>
                    <a:schemeClr val="lt1"/>
                  </a:solidFill>
                  <a:latin typeface="Calibri" pitchFamily="34" charset="0"/>
                  <a:cs typeface="Calibri" pitchFamily="34" charset="0"/>
                  <a:sym typeface="Arial"/>
                </a:rPr>
                <a:t>curriculum</a:t>
              </a:r>
              <a:endParaRPr sz="2000" b="0" i="0" u="none" strike="noStrike" cap="none" dirty="0">
                <a:solidFill>
                  <a:schemeClr val="lt1"/>
                </a:solidFill>
                <a:latin typeface="Calibri" pitchFamily="34" charset="0"/>
                <a:ea typeface="Calibri"/>
                <a:cs typeface="Calibri" pitchFamily="34" charset="0"/>
                <a:sym typeface="Calibri"/>
              </a:endParaRPr>
            </a:p>
            <a:p>
              <a:pPr marL="0" marR="0" lvl="0" indent="0" algn="ctr" rtl="0">
                <a:lnSpc>
                  <a:spcPct val="90000"/>
                </a:lnSpc>
                <a:spcBef>
                  <a:spcPts val="630"/>
                </a:spcBef>
                <a:spcAft>
                  <a:spcPts val="0"/>
                </a:spcAft>
                <a:buClr>
                  <a:schemeClr val="lt1"/>
                </a:buClr>
                <a:buSzPts val="1800"/>
                <a:buFont typeface="Calibri"/>
                <a:buNone/>
              </a:pPr>
              <a:r>
                <a:rPr lang="en-US" sz="2000" b="0" i="0" u="none" strike="noStrike" cap="none" dirty="0">
                  <a:solidFill>
                    <a:schemeClr val="lt1"/>
                  </a:solidFill>
                  <a:latin typeface="Calibri" pitchFamily="34" charset="0"/>
                  <a:ea typeface="Calibri"/>
                  <a:cs typeface="Calibri" pitchFamily="34" charset="0"/>
                  <a:sym typeface="Calibri"/>
                </a:rPr>
                <a:t>(n.)</a:t>
              </a:r>
              <a:endParaRPr sz="2000" b="0" i="0" u="none" strike="noStrike" cap="none" dirty="0">
                <a:solidFill>
                  <a:srgbClr val="000000"/>
                </a:solidFill>
                <a:latin typeface="Calibri" pitchFamily="34" charset="0"/>
                <a:cs typeface="Calibri" pitchFamily="34" charset="0"/>
                <a:sym typeface="Arial"/>
              </a:endParaRPr>
            </a:p>
          </p:txBody>
        </p:sp>
        <p:sp>
          <p:nvSpPr>
            <p:cNvPr id="159" name="Google Shape;159;p5"/>
            <p:cNvSpPr/>
            <p:nvPr/>
          </p:nvSpPr>
          <p:spPr>
            <a:xfrm rot="6770099">
              <a:off x="4178534" y="4310534"/>
              <a:ext cx="1152655" cy="212821"/>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
            <p:cNvSpPr txBox="1"/>
            <p:nvPr/>
          </p:nvSpPr>
          <p:spPr>
            <a:xfrm rot="-4029901">
              <a:off x="4857689" y="4331239"/>
              <a:ext cx="46997" cy="4699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61" name="Google Shape;161;p5"/>
            <p:cNvSpPr/>
            <p:nvPr/>
          </p:nvSpPr>
          <p:spPr>
            <a:xfrm>
              <a:off x="3124228" y="4870312"/>
              <a:ext cx="2226894" cy="151264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
            <p:cNvSpPr txBox="1"/>
            <p:nvPr/>
          </p:nvSpPr>
          <p:spPr>
            <a:xfrm>
              <a:off x="3455708" y="5013654"/>
              <a:ext cx="1574652" cy="1069602"/>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drop</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r>
                <a:rPr lang="en-US" sz="2000" b="0" i="0" u="none" strike="noStrike" cap="none" dirty="0" smtClean="0">
                  <a:solidFill>
                    <a:schemeClr val="lt1"/>
                  </a:solidFill>
                  <a:latin typeface="Calibri"/>
                  <a:ea typeface="Calibri"/>
                  <a:cs typeface="Calibri"/>
                  <a:sym typeface="Calibri"/>
                </a:rPr>
                <a:t>. / v.)</a:t>
              </a:r>
              <a:endParaRPr sz="1400" b="0" i="0" u="none" strike="noStrike" cap="none" dirty="0">
                <a:solidFill>
                  <a:srgbClr val="000000"/>
                </a:solidFill>
                <a:latin typeface="Arial"/>
                <a:ea typeface="Arial"/>
                <a:cs typeface="Arial"/>
                <a:sym typeface="Arial"/>
              </a:endParaRPr>
            </a:p>
          </p:txBody>
        </p:sp>
        <p:sp>
          <p:nvSpPr>
            <p:cNvPr id="163" name="Google Shape;163;p5"/>
            <p:cNvSpPr/>
            <p:nvPr/>
          </p:nvSpPr>
          <p:spPr>
            <a:xfrm rot="-9542013">
              <a:off x="2619818" y="2465454"/>
              <a:ext cx="1787199" cy="28254"/>
            </a:xfrm>
            <a:custGeom>
              <a:avLst/>
              <a:gdLst/>
              <a:ahLst/>
              <a:cxnLst/>
              <a:rect l="l" t="t" r="r" b="b"/>
              <a:pathLst>
                <a:path w="120000" h="120000" extrusionOk="0">
                  <a:moveTo>
                    <a:pt x="0" y="60000"/>
                  </a:moveTo>
                  <a:lnTo>
                    <a:pt x="120000" y="60000"/>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txBox="1"/>
            <p:nvPr/>
          </p:nvSpPr>
          <p:spPr>
            <a:xfrm rot="1257987">
              <a:off x="3468738" y="2434901"/>
              <a:ext cx="89359" cy="893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dk1"/>
                </a:solidFill>
                <a:latin typeface="Calibri"/>
                <a:ea typeface="Calibri"/>
                <a:cs typeface="Calibri"/>
                <a:sym typeface="Calibri"/>
              </a:endParaRPr>
            </a:p>
          </p:txBody>
        </p:sp>
        <p:sp>
          <p:nvSpPr>
            <p:cNvPr id="165" name="Google Shape;165;p5"/>
            <p:cNvSpPr/>
            <p:nvPr/>
          </p:nvSpPr>
          <p:spPr>
            <a:xfrm>
              <a:off x="983703" y="780022"/>
              <a:ext cx="2092302" cy="156073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txBox="1"/>
            <p:nvPr/>
          </p:nvSpPr>
          <p:spPr>
            <a:xfrm>
              <a:off x="1160393" y="957094"/>
              <a:ext cx="1746316" cy="116096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term</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(n.)</a:t>
              </a:r>
              <a:endParaRPr sz="1400" b="0" i="0" u="none" strike="noStrike" cap="none" dirty="0">
                <a:solidFill>
                  <a:srgbClr val="000000"/>
                </a:solidFill>
                <a:latin typeface="Arial"/>
                <a:ea typeface="Arial"/>
                <a:cs typeface="Arial"/>
                <a:sym typeface="Arial"/>
              </a:endParaRPr>
            </a:p>
          </p:txBody>
        </p:sp>
      </p:grpSp>
      <p:sp>
        <p:nvSpPr>
          <p:cNvPr id="167" name="Google Shape;167;p5"/>
          <p:cNvSpPr/>
          <p:nvPr/>
        </p:nvSpPr>
        <p:spPr>
          <a:xfrm>
            <a:off x="8331918" y="1895291"/>
            <a:ext cx="2412282" cy="10018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სასწავლო დაწესებულების დამთავრება</a:t>
            </a:r>
            <a:endParaRPr sz="2000" b="0" i="0" u="none" strike="noStrike" cap="none" dirty="0">
              <a:solidFill>
                <a:schemeClr val="lt1"/>
              </a:solidFill>
              <a:latin typeface="Calibri"/>
              <a:ea typeface="Calibri"/>
              <a:cs typeface="Calibri"/>
              <a:sym typeface="Calibri"/>
            </a:endParaRPr>
          </a:p>
        </p:txBody>
      </p:sp>
      <p:sp>
        <p:nvSpPr>
          <p:cNvPr id="169" name="Google Shape;169;p5"/>
          <p:cNvSpPr/>
          <p:nvPr/>
        </p:nvSpPr>
        <p:spPr>
          <a:xfrm>
            <a:off x="3692678" y="6071234"/>
            <a:ext cx="2589294" cy="66298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pitchFamily="34" charset="0"/>
                <a:cs typeface="Calibri" pitchFamily="34" charset="0"/>
                <a:sym typeface="Arial"/>
              </a:rPr>
              <a:t>ამორიცხვა</a:t>
            </a:r>
            <a:endParaRPr sz="2000" b="0" i="0" u="none" strike="noStrike" cap="none" dirty="0">
              <a:solidFill>
                <a:schemeClr val="lt1"/>
              </a:solidFill>
              <a:latin typeface="Calibri" pitchFamily="34" charset="0"/>
              <a:ea typeface="Calibri"/>
              <a:cs typeface="Calibri" pitchFamily="34" charset="0"/>
              <a:sym typeface="Calibri"/>
            </a:endParaRPr>
          </a:p>
        </p:txBody>
      </p:sp>
      <p:sp>
        <p:nvSpPr>
          <p:cNvPr id="170" name="Google Shape;170;p5"/>
          <p:cNvSpPr/>
          <p:nvPr/>
        </p:nvSpPr>
        <p:spPr>
          <a:xfrm>
            <a:off x="1687005" y="2070983"/>
            <a:ext cx="2285260"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სემესტრი</a:t>
            </a:r>
            <a:endParaRPr sz="2000" b="0" i="0" u="none" strike="noStrike" cap="none">
              <a:solidFill>
                <a:schemeClr val="lt1"/>
              </a:solidFill>
              <a:latin typeface="Calibri"/>
              <a:ea typeface="Calibri"/>
              <a:cs typeface="Calibri"/>
              <a:sym typeface="Calibri"/>
            </a:endParaRPr>
          </a:p>
        </p:txBody>
      </p:sp>
      <p:sp>
        <p:nvSpPr>
          <p:cNvPr id="171" name="Google Shape;171;p5"/>
          <p:cNvSpPr/>
          <p:nvPr/>
        </p:nvSpPr>
        <p:spPr>
          <a:xfrm>
            <a:off x="7140500" y="6071234"/>
            <a:ext cx="2480769" cy="64934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ka-GE" sz="2000" b="0" i="0" u="none" strike="noStrike" cap="none" dirty="0">
                <a:solidFill>
                  <a:schemeClr val="lt1"/>
                </a:solidFill>
                <a:latin typeface="Calibri"/>
                <a:ea typeface="Calibri"/>
                <a:cs typeface="Calibri"/>
                <a:sym typeface="Calibri"/>
              </a:rPr>
              <a:t>სასწავლო გეგმა, პროგრამა</a:t>
            </a:r>
            <a:endParaRPr sz="2000" b="0" i="0" u="none" strike="noStrike" cap="none" dirty="0">
              <a:solidFill>
                <a:schemeClr val="lt1"/>
              </a:solidFill>
              <a:latin typeface="Calibri"/>
              <a:ea typeface="Calibri"/>
              <a:cs typeface="Calibri"/>
              <a:sym typeface="Calibri"/>
            </a:endParaRPr>
          </a:p>
        </p:txBody>
      </p:sp>
      <p:sp>
        <p:nvSpPr>
          <p:cNvPr id="172" name="Google Shape;172;p5"/>
          <p:cNvSpPr/>
          <p:nvPr/>
        </p:nvSpPr>
        <p:spPr>
          <a:xfrm>
            <a:off x="5021190" y="1235299"/>
            <a:ext cx="2337504"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გაცდენა</a:t>
            </a:r>
            <a:endParaRPr sz="2000" b="0" i="0" u="none" strike="noStrike" cap="none">
              <a:solidFill>
                <a:schemeClr val="lt1"/>
              </a:solidFill>
              <a:latin typeface="Calibri"/>
              <a:ea typeface="Calibri"/>
              <a:cs typeface="Calibri"/>
              <a:sym typeface="Calibri"/>
            </a:endParaRPr>
          </a:p>
        </p:txBody>
      </p:sp>
      <p:sp>
        <p:nvSpPr>
          <p:cNvPr id="173" name="Google Shape;173;p5"/>
          <p:cNvSpPr/>
          <p:nvPr/>
        </p:nvSpPr>
        <p:spPr>
          <a:xfrm>
            <a:off x="1329061" y="4392352"/>
            <a:ext cx="2449702"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სავალდებულო</a:t>
            </a:r>
            <a:endParaRPr sz="2000" b="0" i="0" u="none" strike="noStrike" cap="none" dirty="0">
              <a:solidFill>
                <a:schemeClr val="lt1"/>
              </a:solidFill>
              <a:latin typeface="Calibri"/>
              <a:ea typeface="Calibri"/>
              <a:cs typeface="Calibri"/>
              <a:sym typeface="Calibri"/>
            </a:endParaRPr>
          </a:p>
        </p:txBody>
      </p:sp>
      <p:sp>
        <p:nvSpPr>
          <p:cNvPr id="40" name="Google Shape;173;p5"/>
          <p:cNvSpPr/>
          <p:nvPr/>
        </p:nvSpPr>
        <p:spPr>
          <a:xfrm>
            <a:off x="8897351" y="4313611"/>
            <a:ext cx="2449702" cy="60175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2000"/>
            </a:pPr>
            <a:r>
              <a:rPr lang="ka-GE" sz="2000" dirty="0">
                <a:solidFill>
                  <a:schemeClr val="bg1"/>
                </a:solidFill>
                <a:latin typeface="Calibri"/>
                <a:ea typeface="Calibri"/>
                <a:cs typeface="Calibri"/>
                <a:sym typeface="Calibri"/>
              </a:rPr>
              <a:t>სტიპენდია</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5"/>
          <p:cNvSpPr txBox="1"/>
          <p:nvPr/>
        </p:nvSpPr>
        <p:spPr>
          <a:xfrm>
            <a:off x="5503985" y="393330"/>
            <a:ext cx="48033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 </a:t>
            </a:r>
            <a:endParaRPr sz="3600" b="0" i="0" u="none" strike="noStrike" cap="none">
              <a:solidFill>
                <a:srgbClr val="000000"/>
              </a:solidFill>
              <a:latin typeface="Arial"/>
              <a:ea typeface="Arial"/>
              <a:cs typeface="Arial"/>
              <a:sym typeface="Arial"/>
            </a:endParaRPr>
          </a:p>
        </p:txBody>
      </p:sp>
      <p:sp>
        <p:nvSpPr>
          <p:cNvPr id="786" name="Google Shape;786;p75"/>
          <p:cNvSpPr/>
          <p:nvPr/>
        </p:nvSpPr>
        <p:spPr>
          <a:xfrm>
            <a:off x="1565030" y="2321170"/>
            <a:ext cx="76581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87" name="Google Shape;787;p75"/>
          <p:cNvSpPr/>
          <p:nvPr/>
        </p:nvSpPr>
        <p:spPr>
          <a:xfrm>
            <a:off x="6248400" y="1872762"/>
            <a:ext cx="60960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sp>
        <p:nvSpPr>
          <p:cNvPr id="788" name="Google Shape;788;p75"/>
          <p:cNvSpPr txBox="1"/>
          <p:nvPr/>
        </p:nvSpPr>
        <p:spPr>
          <a:xfrm>
            <a:off x="1460141" y="2041862"/>
            <a:ext cx="46497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lt1"/>
              </a:solidFill>
              <a:latin typeface="Arial"/>
              <a:ea typeface="Arial"/>
              <a:cs typeface="Arial"/>
              <a:sym typeface="Arial"/>
            </a:endParaRPr>
          </a:p>
        </p:txBody>
      </p:sp>
      <p:pic>
        <p:nvPicPr>
          <p:cNvPr id="789" name="Google Shape;789;p75"/>
          <p:cNvPicPr preferRelativeResize="0"/>
          <p:nvPr/>
        </p:nvPicPr>
        <p:blipFill rotWithShape="1">
          <a:blip r:embed="rId3">
            <a:alphaModFix/>
          </a:blip>
          <a:srcRect/>
          <a:stretch/>
        </p:blipFill>
        <p:spPr>
          <a:xfrm>
            <a:off x="768882" y="393331"/>
            <a:ext cx="2164081" cy="968991"/>
          </a:xfrm>
          <a:prstGeom prst="rect">
            <a:avLst/>
          </a:prstGeom>
          <a:noFill/>
          <a:ln>
            <a:noFill/>
          </a:ln>
        </p:spPr>
      </p:pic>
      <p:pic>
        <p:nvPicPr>
          <p:cNvPr id="790" name="Google Shape;790;p75"/>
          <p:cNvPicPr preferRelativeResize="0"/>
          <p:nvPr/>
        </p:nvPicPr>
        <p:blipFill rotWithShape="1">
          <a:blip r:embed="rId4">
            <a:alphaModFix/>
          </a:blip>
          <a:srcRect/>
          <a:stretch/>
        </p:blipFill>
        <p:spPr>
          <a:xfrm>
            <a:off x="2932963" y="393330"/>
            <a:ext cx="2376972" cy="968991"/>
          </a:xfrm>
          <a:prstGeom prst="rect">
            <a:avLst/>
          </a:prstGeom>
          <a:noFill/>
          <a:ln>
            <a:noFill/>
          </a:ln>
        </p:spPr>
      </p:pic>
      <p:sp>
        <p:nvSpPr>
          <p:cNvPr id="791" name="Google Shape;791;p75"/>
          <p:cNvSpPr/>
          <p:nvPr/>
        </p:nvSpPr>
        <p:spPr>
          <a:xfrm>
            <a:off x="7478828" y="393334"/>
            <a:ext cx="3770850" cy="968987"/>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Grammar </a:t>
            </a:r>
            <a:endParaRPr sz="2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გრამატიკა</a:t>
            </a:r>
            <a:endParaRPr sz="2800" b="0" i="0" u="none" strike="noStrike" cap="none">
              <a:solidFill>
                <a:schemeClr val="lt1"/>
              </a:solidFill>
              <a:latin typeface="Arial"/>
              <a:ea typeface="Arial"/>
              <a:cs typeface="Arial"/>
              <a:sym typeface="Arial"/>
            </a:endParaRPr>
          </a:p>
        </p:txBody>
      </p:sp>
      <p:sp>
        <p:nvSpPr>
          <p:cNvPr id="792" name="Google Shape;792;p75"/>
          <p:cNvSpPr/>
          <p:nvPr/>
        </p:nvSpPr>
        <p:spPr>
          <a:xfrm>
            <a:off x="768882" y="3369508"/>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b="0" i="0" u="none" strike="noStrike" cap="none" dirty="0">
                <a:solidFill>
                  <a:schemeClr val="lt1"/>
                </a:solidFill>
                <a:latin typeface="Calibri"/>
                <a:ea typeface="Calibri"/>
                <a:cs typeface="Calibri"/>
                <a:sym typeface="Calibri"/>
              </a:rPr>
              <a:t>5. I wish _______ would clean this mess up. </a:t>
            </a:r>
            <a:endParaRPr sz="2800" b="0" i="0" u="none" strike="noStrike" cap="none" dirty="0">
              <a:solidFill>
                <a:schemeClr val="lt1"/>
              </a:solidFill>
              <a:latin typeface="Calibri"/>
              <a:ea typeface="Calibri"/>
              <a:cs typeface="Calibri"/>
              <a:sym typeface="Calibri"/>
            </a:endParaRPr>
          </a:p>
        </p:txBody>
      </p:sp>
      <p:sp>
        <p:nvSpPr>
          <p:cNvPr id="793" name="Google Shape;793;p75"/>
          <p:cNvSpPr/>
          <p:nvPr/>
        </p:nvSpPr>
        <p:spPr>
          <a:xfrm>
            <a:off x="768882" y="1721904"/>
            <a:ext cx="10480796" cy="1437840"/>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Put  the correct indefinite pronouns.</a:t>
            </a:r>
            <a:endParaRPr dirty="0"/>
          </a:p>
          <a:p>
            <a:pPr marL="0" marR="0" lvl="0" indent="0" algn="just" rtl="0">
              <a:lnSpc>
                <a:spcPct val="100000"/>
              </a:lnSpc>
              <a:spcBef>
                <a:spcPts val="0"/>
              </a:spcBef>
              <a:spcAft>
                <a:spcPts val="0"/>
              </a:spcAft>
              <a:buNone/>
            </a:pPr>
            <a:r>
              <a:rPr lang="en-US" sz="2400" b="0" i="0" u="none" strike="noStrike" cap="none" dirty="0">
                <a:solidFill>
                  <a:schemeClr val="lt1"/>
                </a:solidFill>
                <a:latin typeface="Calibri"/>
                <a:ea typeface="Calibri"/>
                <a:cs typeface="Calibri"/>
                <a:sym typeface="Calibri"/>
              </a:rPr>
              <a:t>ჩასვით სწორი განუსაზღვრელი ნაცვალსახელი.</a:t>
            </a:r>
            <a:endParaRPr dirty="0"/>
          </a:p>
        </p:txBody>
      </p:sp>
      <p:sp>
        <p:nvSpPr>
          <p:cNvPr id="794" name="Google Shape;794;p75"/>
          <p:cNvSpPr/>
          <p:nvPr/>
        </p:nvSpPr>
        <p:spPr>
          <a:xfrm>
            <a:off x="780757" y="5057995"/>
            <a:ext cx="10480796" cy="1395202"/>
          </a:xfrm>
          <a:prstGeom prst="rect">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2400" b="0" i="1" u="none" strike="noStrike" cap="none">
                <a:solidFill>
                  <a:srgbClr val="FFC000"/>
                </a:solidFill>
                <a:latin typeface="Calibri"/>
                <a:ea typeface="Calibri"/>
                <a:cs typeface="Calibri"/>
                <a:sym typeface="Calibri"/>
              </a:rPr>
              <a:t>I wish somebody would clean this mess up.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grpSp>
        <p:nvGrpSpPr>
          <p:cNvPr id="799" name="Google Shape;799;p40"/>
          <p:cNvGrpSpPr/>
          <p:nvPr/>
        </p:nvGrpSpPr>
        <p:grpSpPr>
          <a:xfrm>
            <a:off x="388906" y="2532172"/>
            <a:ext cx="6253054" cy="3280804"/>
            <a:chOff x="-404278" y="239928"/>
            <a:chExt cx="7136292" cy="1653582"/>
          </a:xfrm>
        </p:grpSpPr>
        <p:sp>
          <p:nvSpPr>
            <p:cNvPr id="800" name="Google Shape;800;p40"/>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sp>
          <p:nvSpPr>
            <p:cNvPr id="801" name="Google Shape;801;p40"/>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Vocabulary</a:t>
              </a:r>
              <a:endParaRPr sz="2400" b="0" i="0" u="none" strike="noStrike" cap="none">
                <a:solidFill>
                  <a:schemeClr val="lt1"/>
                </a:solidFill>
                <a:latin typeface="Calibri"/>
                <a:ea typeface="Calibri"/>
                <a:cs typeface="Calibri"/>
                <a:sym typeface="Calibri"/>
              </a:endParaRPr>
            </a:p>
          </p:txBody>
        </p:sp>
        <p:sp>
          <p:nvSpPr>
            <p:cNvPr id="802" name="Google Shape;802;p40"/>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sp>
          <p:nvSpPr>
            <p:cNvPr id="803" name="Google Shape;803;p40"/>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sp>
          <p:nvSpPr>
            <p:cNvPr id="804" name="Google Shape;804;p40"/>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Reading</a:t>
              </a:r>
              <a:endParaRPr sz="2400" b="0" i="0" u="none" strike="noStrike" cap="none">
                <a:solidFill>
                  <a:schemeClr val="lt1"/>
                </a:solidFill>
                <a:latin typeface="Calibri"/>
                <a:ea typeface="Calibri"/>
                <a:cs typeface="Calibri"/>
                <a:sym typeface="Calibri"/>
              </a:endParaRPr>
            </a:p>
          </p:txBody>
        </p:sp>
        <p:sp>
          <p:nvSpPr>
            <p:cNvPr id="805" name="Google Shape;805;p40"/>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sp>
          <p:nvSpPr>
            <p:cNvPr id="806" name="Google Shape;806;p40"/>
            <p:cNvSpPr/>
            <p:nvPr/>
          </p:nvSpPr>
          <p:spPr>
            <a:xfrm>
              <a:off x="85298" y="1482785"/>
              <a:ext cx="5513846" cy="390053"/>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sp>
          <p:nvSpPr>
            <p:cNvPr id="807" name="Google Shape;807;p40"/>
            <p:cNvSpPr txBox="1"/>
            <p:nvPr/>
          </p:nvSpPr>
          <p:spPr>
            <a:xfrm>
              <a:off x="240128" y="1496010"/>
              <a:ext cx="4963825"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dirty="0">
                  <a:solidFill>
                    <a:schemeClr val="lt1"/>
                  </a:solidFill>
                  <a:latin typeface="Calibri"/>
                  <a:ea typeface="Calibri"/>
                  <a:cs typeface="Calibri"/>
                  <a:sym typeface="Calibri"/>
                </a:rPr>
                <a:t>Grammar: </a:t>
              </a:r>
              <a:r>
                <a:rPr lang="en-US" sz="2400" b="0" i="0" u="none" strike="noStrike" cap="none" dirty="0" smtClean="0">
                  <a:solidFill>
                    <a:schemeClr val="lt1"/>
                  </a:solidFill>
                  <a:latin typeface="Calibri"/>
                  <a:ea typeface="Calibri"/>
                  <a:cs typeface="Calibri"/>
                  <a:sym typeface="Calibri"/>
                </a:rPr>
                <a:t>Indefinite </a:t>
              </a:r>
              <a:r>
                <a:rPr lang="en-US" sz="2400" b="0" i="0" u="none" strike="noStrike" cap="none" dirty="0" smtClean="0">
                  <a:solidFill>
                    <a:schemeClr val="lt1"/>
                  </a:solidFill>
                  <a:latin typeface="Calibri"/>
                  <a:ea typeface="Calibri"/>
                  <a:cs typeface="Calibri"/>
                  <a:sym typeface="Calibri"/>
                </a:rPr>
                <a:t>Pronouns</a:t>
              </a:r>
              <a:endParaRPr sz="2400" b="0" i="0" u="none" strike="noStrike" cap="none" dirty="0">
                <a:solidFill>
                  <a:schemeClr val="lt1"/>
                </a:solidFill>
                <a:latin typeface="Calibri"/>
                <a:ea typeface="Calibri"/>
                <a:cs typeface="Calibri"/>
                <a:sym typeface="Calibri"/>
              </a:endParaRPr>
            </a:p>
          </p:txBody>
        </p:sp>
        <p:sp>
          <p:nvSpPr>
            <p:cNvPr id="808" name="Google Shape;808;p40"/>
            <p:cNvSpPr/>
            <p:nvPr/>
          </p:nvSpPr>
          <p:spPr>
            <a:xfrm>
              <a:off x="-358189" y="1452277"/>
              <a:ext cx="906200" cy="420561"/>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Merriweather"/>
                <a:ea typeface="Merriweather"/>
                <a:cs typeface="Merriweather"/>
                <a:sym typeface="Merriweather"/>
              </a:endParaRPr>
            </a:p>
          </p:txBody>
        </p:sp>
      </p:grpSp>
      <p:sp>
        <p:nvSpPr>
          <p:cNvPr id="809" name="Google Shape;809;p40"/>
          <p:cNvSpPr txBox="1"/>
          <p:nvPr/>
        </p:nvSpPr>
        <p:spPr>
          <a:xfrm>
            <a:off x="6638793" y="2535076"/>
            <a:ext cx="5315211" cy="2751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200" b="0" i="0" u="none" strike="noStrike" cap="none" dirty="0">
                <a:solidFill>
                  <a:schemeClr val="lt1"/>
                </a:solidFill>
                <a:latin typeface="Calibri" pitchFamily="34" charset="0"/>
                <a:ea typeface="Calibri"/>
                <a:cs typeface="Calibri"/>
                <a:sym typeface="Calibri"/>
              </a:rPr>
              <a:t>Schools around the World </a:t>
            </a:r>
            <a:endParaRPr sz="3200" dirty="0">
              <a:latin typeface="Calibri" pitchFamily="34" charset="0"/>
            </a:endParaRPr>
          </a:p>
          <a:p>
            <a:pPr marL="0" marR="0" lvl="0" indent="0" algn="ctr" rtl="0">
              <a:lnSpc>
                <a:spcPct val="100000"/>
              </a:lnSpc>
              <a:spcBef>
                <a:spcPts val="0"/>
              </a:spcBef>
              <a:spcAft>
                <a:spcPts val="0"/>
              </a:spcAft>
              <a:buClr>
                <a:srgbClr val="000000"/>
              </a:buClr>
              <a:buSzPts val="4000"/>
              <a:buFont typeface="Arial"/>
              <a:buNone/>
            </a:pPr>
            <a:r>
              <a:rPr lang="en-US" sz="3200" b="0" i="0" u="none" strike="noStrike" cap="none" dirty="0">
                <a:solidFill>
                  <a:schemeClr val="lt1"/>
                </a:solidFill>
                <a:latin typeface="Calibri" pitchFamily="34" charset="0"/>
                <a:sym typeface="Arial"/>
              </a:rPr>
              <a:t>სკოლები </a:t>
            </a:r>
            <a:r>
              <a:rPr lang="en-US" sz="3200" b="0" i="0" u="none" strike="noStrike" cap="none" dirty="0" err="1">
                <a:solidFill>
                  <a:schemeClr val="lt1"/>
                </a:solidFill>
                <a:latin typeface="Calibri" pitchFamily="34" charset="0"/>
                <a:sym typeface="Arial"/>
              </a:rPr>
              <a:t>მსოფლიოს</a:t>
            </a:r>
            <a:r>
              <a:rPr lang="en-US" sz="3200" b="0" i="0" u="none" strike="noStrike" cap="none" dirty="0">
                <a:solidFill>
                  <a:schemeClr val="lt1"/>
                </a:solidFill>
                <a:latin typeface="Calibri" pitchFamily="34" charset="0"/>
                <a:sym typeface="Arial"/>
              </a:rPr>
              <a:t> </a:t>
            </a:r>
            <a:r>
              <a:rPr lang="ka-GE" sz="3200" dirty="0" smtClean="0">
                <a:solidFill>
                  <a:schemeClr val="lt1"/>
                </a:solidFill>
                <a:latin typeface="Calibri" pitchFamily="34" charset="0"/>
              </a:rPr>
              <a:t>გარშემო</a:t>
            </a:r>
            <a:endParaRPr sz="3200" b="0" i="0" u="none" strike="noStrike" cap="none" dirty="0">
              <a:solidFill>
                <a:srgbClr val="000000"/>
              </a:solidFill>
              <a:latin typeface="Calibri" pitchFamily="34" charset="0"/>
              <a:sym typeface="Arial"/>
            </a:endParaRPr>
          </a:p>
        </p:txBody>
      </p:sp>
      <p:pic>
        <p:nvPicPr>
          <p:cNvPr id="810" name="Google Shape;810;p40"/>
          <p:cNvPicPr preferRelativeResize="0"/>
          <p:nvPr/>
        </p:nvPicPr>
        <p:blipFill rotWithShape="1">
          <a:blip r:embed="rId3">
            <a:alphaModFix/>
          </a:blip>
          <a:srcRect/>
          <a:stretch/>
        </p:blipFill>
        <p:spPr>
          <a:xfrm>
            <a:off x="429291" y="725338"/>
            <a:ext cx="2164081" cy="968991"/>
          </a:xfrm>
          <a:prstGeom prst="rect">
            <a:avLst/>
          </a:prstGeom>
          <a:noFill/>
          <a:ln>
            <a:noFill/>
          </a:ln>
        </p:spPr>
      </p:pic>
      <p:pic>
        <p:nvPicPr>
          <p:cNvPr id="811" name="Google Shape;811;p40"/>
          <p:cNvPicPr preferRelativeResize="0"/>
          <p:nvPr/>
        </p:nvPicPr>
        <p:blipFill rotWithShape="1">
          <a:blip r:embed="rId4">
            <a:alphaModFix/>
          </a:blip>
          <a:srcRect/>
          <a:stretch/>
        </p:blipFill>
        <p:spPr>
          <a:xfrm>
            <a:off x="2593372" y="725338"/>
            <a:ext cx="2376972" cy="968991"/>
          </a:xfrm>
          <a:prstGeom prst="rect">
            <a:avLst/>
          </a:prstGeom>
          <a:noFill/>
          <a:ln>
            <a:noFill/>
          </a:ln>
        </p:spPr>
      </p:pic>
      <p:sp>
        <p:nvSpPr>
          <p:cNvPr id="812" name="Google Shape;812;p40"/>
          <p:cNvSpPr/>
          <p:nvPr/>
        </p:nvSpPr>
        <p:spPr>
          <a:xfrm>
            <a:off x="7122972" y="622599"/>
            <a:ext cx="4346855" cy="11744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813" name="Google Shape;813;p40"/>
          <p:cNvSpPr txBox="1">
            <a:spLocks noGrp="1"/>
          </p:cNvSpPr>
          <p:nvPr>
            <p:ph type="title"/>
          </p:nvPr>
        </p:nvSpPr>
        <p:spPr>
          <a:xfrm>
            <a:off x="6468177" y="725338"/>
            <a:ext cx="5791200" cy="102875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a:solidFill>
                  <a:schemeClr val="lt1"/>
                </a:solidFill>
                <a:latin typeface="Calibri"/>
                <a:ea typeface="Calibri"/>
                <a:cs typeface="Calibri"/>
                <a:sym typeface="Calibri"/>
              </a:rPr>
              <a:t>Summary                     </a:t>
            </a:r>
            <a:endParaRPr sz="32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3500"/>
              <a:buFont typeface="Calibri"/>
              <a:buNone/>
            </a:pPr>
            <a:r>
              <a:rPr lang="en-US" sz="3200">
                <a:solidFill>
                  <a:schemeClr val="lt1"/>
                </a:solidFill>
                <a:latin typeface="Calibri"/>
                <a:ea typeface="Calibri"/>
                <a:cs typeface="Calibri"/>
                <a:sym typeface="Calibri"/>
              </a:rPr>
              <a:t>გაკვეთილის შეჯამება</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41"/>
          <p:cNvPicPr preferRelativeResize="0"/>
          <p:nvPr/>
        </p:nvPicPr>
        <p:blipFill rotWithShape="1">
          <a:blip r:embed="rId3">
            <a:alphaModFix/>
          </a:blip>
          <a:srcRect/>
          <a:stretch/>
        </p:blipFill>
        <p:spPr>
          <a:xfrm>
            <a:off x="537876" y="561381"/>
            <a:ext cx="2164081" cy="968991"/>
          </a:xfrm>
          <a:prstGeom prst="rect">
            <a:avLst/>
          </a:prstGeom>
          <a:noFill/>
          <a:ln>
            <a:noFill/>
          </a:ln>
        </p:spPr>
      </p:pic>
      <p:pic>
        <p:nvPicPr>
          <p:cNvPr id="819" name="Google Shape;819;p41"/>
          <p:cNvPicPr preferRelativeResize="0"/>
          <p:nvPr/>
        </p:nvPicPr>
        <p:blipFill rotWithShape="1">
          <a:blip r:embed="rId4">
            <a:alphaModFix/>
          </a:blip>
          <a:srcRect/>
          <a:stretch/>
        </p:blipFill>
        <p:spPr>
          <a:xfrm>
            <a:off x="2701957" y="561380"/>
            <a:ext cx="2376972" cy="968991"/>
          </a:xfrm>
          <a:prstGeom prst="rect">
            <a:avLst/>
          </a:prstGeom>
          <a:noFill/>
          <a:ln>
            <a:noFill/>
          </a:ln>
        </p:spPr>
      </p:pic>
      <p:sp>
        <p:nvSpPr>
          <p:cNvPr id="820" name="Google Shape;820;p41"/>
          <p:cNvSpPr/>
          <p:nvPr/>
        </p:nvSpPr>
        <p:spPr>
          <a:xfrm>
            <a:off x="1242774" y="2681408"/>
            <a:ext cx="9630252" cy="225020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3200" b="0" i="0" u="none" strike="noStrike" cap="none" dirty="0" smtClean="0">
                <a:solidFill>
                  <a:schemeClr val="bg1"/>
                </a:solidFill>
                <a:latin typeface="Calibri" pitchFamily="34" charset="0"/>
                <a:sym typeface="Arial"/>
              </a:rPr>
              <a:t>Write a </a:t>
            </a:r>
            <a:r>
              <a:rPr lang="en-US" sz="3200" dirty="0" smtClean="0">
                <a:solidFill>
                  <a:schemeClr val="bg1"/>
                </a:solidFill>
                <a:latin typeface="Calibri" pitchFamily="34" charset="0"/>
              </a:rPr>
              <a:t>short </a:t>
            </a:r>
            <a:r>
              <a:rPr lang="en-US" sz="3200" b="0" i="0" u="none" strike="noStrike" cap="none" dirty="0" smtClean="0">
                <a:solidFill>
                  <a:schemeClr val="bg1"/>
                </a:solidFill>
                <a:latin typeface="Calibri" pitchFamily="34" charset="0"/>
                <a:sym typeface="Arial"/>
              </a:rPr>
              <a:t>paragraph about your school</a:t>
            </a:r>
            <a:r>
              <a:rPr lang="en-US" sz="3200" b="0" i="0" u="none" strike="noStrike" cap="none" dirty="0" smtClean="0">
                <a:solidFill>
                  <a:schemeClr val="bg1"/>
                </a:solidFill>
                <a:latin typeface="Arial"/>
                <a:ea typeface="Arial"/>
                <a:cs typeface="Arial"/>
                <a:sym typeface="Arial"/>
              </a:rPr>
              <a:t>.</a:t>
            </a:r>
          </a:p>
          <a:p>
            <a:pPr marL="0" marR="0" lvl="0" indent="0" algn="just" rtl="0">
              <a:lnSpc>
                <a:spcPct val="100000"/>
              </a:lnSpc>
              <a:spcBef>
                <a:spcPts val="0"/>
              </a:spcBef>
              <a:spcAft>
                <a:spcPts val="0"/>
              </a:spcAft>
              <a:buClr>
                <a:srgbClr val="000000"/>
              </a:buClr>
              <a:buSzPts val="2800"/>
              <a:buFont typeface="Arial"/>
              <a:buNone/>
            </a:pPr>
            <a:r>
              <a:rPr lang="ka-GE" sz="3200" dirty="0" smtClean="0">
                <a:solidFill>
                  <a:schemeClr val="bg1"/>
                </a:solidFill>
              </a:rPr>
              <a:t>დაწერეთ მოკლე აბზაცი თქვენი სკოლის შესახებ. </a:t>
            </a:r>
            <a:endParaRPr sz="3200" b="0" i="0" u="none" strike="noStrike" cap="none" dirty="0">
              <a:solidFill>
                <a:schemeClr val="bg1"/>
              </a:solidFill>
              <a:latin typeface="Arial"/>
              <a:ea typeface="Arial"/>
              <a:cs typeface="Arial"/>
              <a:sym typeface="Arial"/>
            </a:endParaRPr>
          </a:p>
        </p:txBody>
      </p:sp>
      <p:sp>
        <p:nvSpPr>
          <p:cNvPr id="821" name="Google Shape;821;p41"/>
          <p:cNvSpPr/>
          <p:nvPr/>
        </p:nvSpPr>
        <p:spPr>
          <a:xfrm>
            <a:off x="6733222" y="561339"/>
            <a:ext cx="3977640" cy="10617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2" name="Google Shape;822;p41"/>
          <p:cNvSpPr/>
          <p:nvPr/>
        </p:nvSpPr>
        <p:spPr>
          <a:xfrm>
            <a:off x="6057900" y="504171"/>
            <a:ext cx="5328285" cy="11703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Calibri"/>
                <a:ea typeface="Calibri"/>
                <a:cs typeface="Calibri"/>
                <a:sym typeface="Calibri"/>
              </a:rPr>
              <a:t>Homework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chemeClr val="lt1"/>
                </a:solidFill>
                <a:latin typeface="Calibri"/>
                <a:ea typeface="Calibri"/>
                <a:cs typeface="Calibri"/>
                <a:sym typeface="Calibri"/>
              </a:rPr>
              <a:t>საშინაო დავალება</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827" name="Google Shape;827;p42"/>
          <p:cNvPicPr preferRelativeResize="0"/>
          <p:nvPr/>
        </p:nvPicPr>
        <p:blipFill rotWithShape="1">
          <a:blip r:embed="rId3">
            <a:alphaModFix/>
          </a:blip>
          <a:srcRect/>
          <a:stretch/>
        </p:blipFill>
        <p:spPr>
          <a:xfrm>
            <a:off x="537344" y="561339"/>
            <a:ext cx="2164715" cy="969645"/>
          </a:xfrm>
          <a:prstGeom prst="rect">
            <a:avLst/>
          </a:prstGeom>
          <a:noFill/>
          <a:ln>
            <a:noFill/>
          </a:ln>
        </p:spPr>
      </p:pic>
      <p:pic>
        <p:nvPicPr>
          <p:cNvPr id="828" name="Google Shape;828;p42"/>
          <p:cNvPicPr preferRelativeResize="0"/>
          <p:nvPr/>
        </p:nvPicPr>
        <p:blipFill rotWithShape="1">
          <a:blip r:embed="rId4">
            <a:alphaModFix/>
          </a:blip>
          <a:srcRect/>
          <a:stretch/>
        </p:blipFill>
        <p:spPr>
          <a:xfrm>
            <a:off x="2702059" y="564197"/>
            <a:ext cx="2378075" cy="969645"/>
          </a:xfrm>
          <a:prstGeom prst="rect">
            <a:avLst/>
          </a:prstGeom>
          <a:noFill/>
          <a:ln>
            <a:noFill/>
          </a:ln>
        </p:spPr>
      </p:pic>
      <p:sp>
        <p:nvSpPr>
          <p:cNvPr id="829" name="Google Shape;829;p42"/>
          <p:cNvSpPr/>
          <p:nvPr/>
        </p:nvSpPr>
        <p:spPr>
          <a:xfrm>
            <a:off x="7560123" y="564197"/>
            <a:ext cx="3977640" cy="106172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p42"/>
          <p:cNvSpPr/>
          <p:nvPr/>
        </p:nvSpPr>
        <p:spPr>
          <a:xfrm>
            <a:off x="6884800" y="509904"/>
            <a:ext cx="5328285" cy="11703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dirty="0">
                <a:solidFill>
                  <a:schemeClr val="lt1"/>
                </a:solidFill>
                <a:latin typeface="Calibri"/>
                <a:ea typeface="Calibri"/>
                <a:cs typeface="Calibri"/>
                <a:sym typeface="Calibri"/>
              </a:rPr>
              <a:t>Homework</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dirty="0" err="1">
                <a:solidFill>
                  <a:schemeClr val="lt1"/>
                </a:solidFill>
                <a:latin typeface="Calibri"/>
                <a:ea typeface="Calibri"/>
                <a:cs typeface="Calibri"/>
                <a:sym typeface="Calibri"/>
              </a:rPr>
              <a:t>საშინაო</a:t>
            </a:r>
            <a:r>
              <a:rPr lang="en-US" sz="3500" b="0" i="0" u="none" strike="noStrike" cap="none" dirty="0">
                <a:solidFill>
                  <a:schemeClr val="lt1"/>
                </a:solidFill>
                <a:latin typeface="Calibri"/>
                <a:ea typeface="Calibri"/>
                <a:cs typeface="Calibri"/>
                <a:sym typeface="Calibri"/>
              </a:rPr>
              <a:t> </a:t>
            </a:r>
            <a:r>
              <a:rPr lang="en-US" sz="3500" b="0" i="0" u="none" strike="noStrike" cap="none" dirty="0" err="1">
                <a:solidFill>
                  <a:schemeClr val="lt1"/>
                </a:solidFill>
                <a:latin typeface="Calibri"/>
                <a:ea typeface="Calibri"/>
                <a:cs typeface="Calibri"/>
                <a:sym typeface="Calibri"/>
              </a:rPr>
              <a:t>დავალება</a:t>
            </a:r>
            <a:endParaRPr sz="1400" b="0" i="0" u="none" strike="noStrike" cap="none" dirty="0">
              <a:solidFill>
                <a:srgbClr val="000000"/>
              </a:solidFill>
              <a:latin typeface="Arial"/>
              <a:ea typeface="Arial"/>
              <a:cs typeface="Arial"/>
              <a:sym typeface="Arial"/>
            </a:endParaRPr>
          </a:p>
        </p:txBody>
      </p:sp>
      <p:sp>
        <p:nvSpPr>
          <p:cNvPr id="831" name="Google Shape;831;p42"/>
          <p:cNvSpPr/>
          <p:nvPr/>
        </p:nvSpPr>
        <p:spPr>
          <a:xfrm>
            <a:off x="537343" y="1876095"/>
            <a:ext cx="5311664" cy="4351283"/>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spcBef>
                <a:spcPct val="0"/>
              </a:spcBef>
            </a:pPr>
            <a:r>
              <a:rPr lang="en-US" sz="2100" dirty="0">
                <a:solidFill>
                  <a:schemeClr val="lt1"/>
                </a:solidFill>
                <a:latin typeface="Calibri"/>
                <a:ea typeface="Calibri"/>
                <a:cs typeface="Calibri"/>
                <a:sym typeface="Calibri"/>
              </a:rPr>
              <a:t>School in the US </a:t>
            </a:r>
            <a:r>
              <a:rPr lang="en-US" sz="2100" dirty="0" smtClean="0">
                <a:solidFill>
                  <a:schemeClr val="lt1"/>
                </a:solidFill>
                <a:latin typeface="Calibri"/>
                <a:ea typeface="Calibri"/>
                <a:cs typeface="Calibri"/>
                <a:sym typeface="Calibri"/>
              </a:rPr>
              <a:t>is a </a:t>
            </a:r>
            <a:r>
              <a:rPr lang="en-US" sz="2100" dirty="0">
                <a:solidFill>
                  <a:schemeClr val="lt1"/>
                </a:solidFill>
                <a:latin typeface="Calibri"/>
                <a:ea typeface="Calibri"/>
                <a:cs typeface="Calibri"/>
                <a:sym typeface="Calibri"/>
              </a:rPr>
              <a:t>bit different that school here in </a:t>
            </a:r>
            <a:r>
              <a:rPr lang="en-US" sz="2100" dirty="0" smtClean="0">
                <a:solidFill>
                  <a:schemeClr val="lt1"/>
                </a:solidFill>
                <a:latin typeface="Calibri"/>
                <a:ea typeface="Calibri"/>
                <a:cs typeface="Calibri"/>
                <a:sym typeface="Calibri"/>
              </a:rPr>
              <a:t>Geo</a:t>
            </a:r>
            <a:r>
              <a:rPr lang="en-US" sz="2100" dirty="0">
                <a:solidFill>
                  <a:schemeClr val="lt1"/>
                </a:solidFill>
                <a:latin typeface="Calibri"/>
                <a:ea typeface="Calibri"/>
                <a:cs typeface="Calibri"/>
                <a:sym typeface="Calibri"/>
              </a:rPr>
              <a:t>r</a:t>
            </a:r>
            <a:r>
              <a:rPr lang="en-US" sz="2100" dirty="0" smtClean="0">
                <a:solidFill>
                  <a:schemeClr val="lt1"/>
                </a:solidFill>
                <a:latin typeface="Calibri"/>
                <a:ea typeface="Calibri"/>
                <a:cs typeface="Calibri"/>
                <a:sym typeface="Calibri"/>
              </a:rPr>
              <a:t>gia</a:t>
            </a:r>
            <a:r>
              <a:rPr lang="en-US" sz="2100" dirty="0">
                <a:solidFill>
                  <a:schemeClr val="lt1"/>
                </a:solidFill>
                <a:latin typeface="Calibri"/>
                <a:ea typeface="Calibri"/>
                <a:cs typeface="Calibri"/>
                <a:sym typeface="Calibri"/>
              </a:rPr>
              <a:t>. I went to three different  schools growing: elementary school, middle  school and high school. </a:t>
            </a:r>
            <a:r>
              <a:rPr lang="en-US" sz="2100" dirty="0" smtClean="0">
                <a:solidFill>
                  <a:schemeClr val="lt1"/>
                </a:solidFill>
                <a:latin typeface="Calibri"/>
                <a:ea typeface="Calibri"/>
                <a:cs typeface="Calibri"/>
                <a:sym typeface="Calibri"/>
              </a:rPr>
              <a:t>My  </a:t>
            </a:r>
            <a:r>
              <a:rPr lang="en-US" sz="2100" dirty="0">
                <a:solidFill>
                  <a:schemeClr val="lt1"/>
                </a:solidFill>
                <a:latin typeface="Calibri"/>
                <a:ea typeface="Calibri"/>
                <a:cs typeface="Calibri"/>
                <a:sym typeface="Calibri"/>
              </a:rPr>
              <a:t>high school had so many people in it. Around 2000! Each of my schools has </a:t>
            </a:r>
            <a:r>
              <a:rPr lang="en-US" sz="2100" dirty="0" smtClean="0">
                <a:solidFill>
                  <a:schemeClr val="lt1"/>
                </a:solidFill>
                <a:latin typeface="Calibri"/>
                <a:ea typeface="Calibri"/>
                <a:cs typeface="Calibri"/>
                <a:sym typeface="Calibri"/>
              </a:rPr>
              <a:t>lots </a:t>
            </a:r>
            <a:r>
              <a:rPr lang="en-US" sz="2100" dirty="0">
                <a:solidFill>
                  <a:schemeClr val="lt1"/>
                </a:solidFill>
                <a:latin typeface="Calibri"/>
                <a:ea typeface="Calibri"/>
                <a:cs typeface="Calibri"/>
                <a:sym typeface="Calibri"/>
              </a:rPr>
              <a:t>of after school </a:t>
            </a:r>
            <a:r>
              <a:rPr lang="en-US" sz="2100" dirty="0" smtClean="0">
                <a:solidFill>
                  <a:schemeClr val="lt1"/>
                </a:solidFill>
                <a:latin typeface="Calibri"/>
                <a:ea typeface="Calibri"/>
                <a:cs typeface="Calibri"/>
                <a:sym typeface="Calibri"/>
              </a:rPr>
              <a:t>activities. </a:t>
            </a:r>
            <a:r>
              <a:rPr lang="en-US" sz="2100" dirty="0">
                <a:solidFill>
                  <a:schemeClr val="lt1"/>
                </a:solidFill>
                <a:latin typeface="Calibri"/>
                <a:ea typeface="Calibri"/>
                <a:cs typeface="Calibri"/>
                <a:sym typeface="Calibri"/>
              </a:rPr>
              <a:t>School  in the US  usually has three terms and going to class </a:t>
            </a:r>
            <a:r>
              <a:rPr lang="en-US" sz="2100" dirty="0" smtClean="0">
                <a:solidFill>
                  <a:schemeClr val="lt1"/>
                </a:solidFill>
                <a:latin typeface="Calibri"/>
                <a:ea typeface="Calibri"/>
                <a:cs typeface="Calibri"/>
                <a:sym typeface="Calibri"/>
              </a:rPr>
              <a:t>is compulsory</a:t>
            </a:r>
            <a:r>
              <a:rPr lang="en-US" sz="2100" dirty="0">
                <a:solidFill>
                  <a:schemeClr val="lt1"/>
                </a:solidFill>
                <a:latin typeface="Calibri"/>
                <a:ea typeface="Calibri"/>
                <a:cs typeface="Calibri"/>
                <a:sym typeface="Calibri"/>
              </a:rPr>
              <a:t>. There was a big playground next to </a:t>
            </a:r>
            <a:r>
              <a:rPr lang="en-US" sz="2100" dirty="0" smtClean="0">
                <a:solidFill>
                  <a:schemeClr val="lt1"/>
                </a:solidFill>
                <a:latin typeface="Calibri"/>
                <a:ea typeface="Calibri"/>
                <a:cs typeface="Calibri"/>
                <a:sym typeface="Calibri"/>
              </a:rPr>
              <a:t>my </a:t>
            </a:r>
            <a:r>
              <a:rPr lang="en-US" sz="2100" dirty="0">
                <a:solidFill>
                  <a:schemeClr val="lt1"/>
                </a:solidFill>
                <a:latin typeface="Calibri"/>
                <a:ea typeface="Calibri"/>
                <a:cs typeface="Calibri"/>
                <a:sym typeface="Calibri"/>
              </a:rPr>
              <a:t>school so  </a:t>
            </a:r>
            <a:r>
              <a:rPr lang="en-US" sz="2100" dirty="0" smtClean="0">
                <a:solidFill>
                  <a:schemeClr val="lt1"/>
                </a:solidFill>
                <a:latin typeface="Calibri"/>
                <a:ea typeface="Calibri"/>
                <a:cs typeface="Calibri"/>
                <a:sym typeface="Calibri"/>
              </a:rPr>
              <a:t>we could go </a:t>
            </a:r>
            <a:r>
              <a:rPr lang="en-US" sz="2100" dirty="0">
                <a:solidFill>
                  <a:schemeClr val="lt1"/>
                </a:solidFill>
                <a:latin typeface="Calibri"/>
                <a:ea typeface="Calibri"/>
                <a:cs typeface="Calibri"/>
                <a:sym typeface="Calibri"/>
              </a:rPr>
              <a:t>play during recess. </a:t>
            </a:r>
            <a:endParaRPr lang="en-US" sz="2100" dirty="0" smtClean="0">
              <a:solidFill>
                <a:schemeClr val="lt1"/>
              </a:solidFill>
              <a:latin typeface="Calibri"/>
              <a:ea typeface="Calibri"/>
              <a:cs typeface="Calibri"/>
              <a:sym typeface="Calibri"/>
            </a:endParaRPr>
          </a:p>
          <a:p>
            <a:pPr algn="just">
              <a:spcBef>
                <a:spcPct val="0"/>
              </a:spcBef>
            </a:pPr>
            <a:r>
              <a:rPr lang="en-US" sz="2100" dirty="0" smtClean="0">
                <a:solidFill>
                  <a:schemeClr val="lt1"/>
                </a:solidFill>
                <a:latin typeface="Calibri"/>
                <a:ea typeface="Calibri"/>
                <a:cs typeface="Calibri"/>
                <a:sym typeface="Calibri"/>
              </a:rPr>
              <a:t>School </a:t>
            </a:r>
            <a:r>
              <a:rPr lang="en-US" sz="2100" dirty="0">
                <a:solidFill>
                  <a:schemeClr val="lt1"/>
                </a:solidFill>
                <a:latin typeface="Calibri"/>
                <a:ea typeface="Calibri"/>
                <a:cs typeface="Calibri"/>
                <a:sym typeface="Calibri"/>
              </a:rPr>
              <a:t>is a great place to immerse yourself and improve your academic  skills. I hope love school as much as I did!</a:t>
            </a:r>
          </a:p>
        </p:txBody>
      </p:sp>
      <p:pic>
        <p:nvPicPr>
          <p:cNvPr id="1026" name="Picture 2" descr="C:\Users\User\Desktop\860a3a58b7c49b5bdb720813e96a3efb.jpg"/>
          <p:cNvPicPr>
            <a:picLocks noChangeAspect="1" noChangeArrowheads="1"/>
          </p:cNvPicPr>
          <p:nvPr/>
        </p:nvPicPr>
        <p:blipFill rotWithShape="1">
          <a:blip r:embed="rId5">
            <a:extLst>
              <a:ext uri="{28A0092B-C50C-407E-A947-70E740481C1C}">
                <a14:useLocalDpi xmlns:a14="http://schemas.microsoft.com/office/drawing/2010/main" val="0"/>
              </a:ext>
            </a:extLst>
          </a:blip>
          <a:srcRect t="12824"/>
          <a:stretch/>
        </p:blipFill>
        <p:spPr bwMode="auto">
          <a:xfrm>
            <a:off x="6142803" y="2138590"/>
            <a:ext cx="5852160" cy="3826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438279" y="1906410"/>
            <a:ext cx="3315442"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436880" y="4411158"/>
            <a:ext cx="3243855"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გაცდენა</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3" name="Rectangle 2"/>
          <p:cNvSpPr/>
          <p:nvPr/>
        </p:nvSpPr>
        <p:spPr>
          <a:xfrm>
            <a:off x="3010808" y="2515977"/>
            <a:ext cx="6096000" cy="1400896"/>
          </a:xfrm>
          <a:prstGeom prst="rect">
            <a:avLst/>
          </a:prstGeom>
        </p:spPr>
        <p:txBody>
          <a:bodyPr>
            <a:spAutoFit/>
          </a:bodyPr>
          <a:lstStyle/>
          <a:p>
            <a:pPr lvl="0" algn="ctr">
              <a:lnSpc>
                <a:spcPct val="90000"/>
              </a:lnSpc>
              <a:spcBef>
                <a:spcPts val="700"/>
              </a:spcBef>
            </a:pPr>
            <a:r>
              <a:rPr lang="en-US" sz="4400" dirty="0">
                <a:solidFill>
                  <a:schemeClr val="lt1"/>
                </a:solidFill>
                <a:latin typeface="Calibri"/>
                <a:ea typeface="Calibri"/>
                <a:cs typeface="Calibri"/>
                <a:sym typeface="Calibri"/>
              </a:rPr>
              <a:t>skip</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r>
              <a:rPr lang="en-US" sz="4400" dirty="0" smtClean="0">
                <a:solidFill>
                  <a:schemeClr val="lt1"/>
                </a:solidFill>
                <a:latin typeface="Calibri"/>
                <a:ea typeface="Calibri"/>
                <a:cs typeface="Calibri"/>
                <a:sym typeface="Calibri"/>
              </a:rPr>
              <a:t>./v.)</a:t>
            </a:r>
            <a:endParaRPr lang="en-US" sz="4400" dirty="0"/>
          </a:p>
        </p:txBody>
      </p:sp>
    </p:spTree>
    <p:extLst>
      <p:ext uri="{BB962C8B-B14F-4D97-AF65-F5344CB8AC3E}">
        <p14:creationId xmlns:p14="http://schemas.microsoft.com/office/powerpoint/2010/main" val="981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897676" y="2221629"/>
            <a:ext cx="3436009"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897676" y="4726377"/>
            <a:ext cx="3637514" cy="119451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lt1"/>
                </a:solidFill>
                <a:latin typeface="Calibri"/>
                <a:ea typeface="Calibri"/>
                <a:cs typeface="Calibri"/>
                <a:sym typeface="Calibri"/>
              </a:rPr>
              <a:t>სასწავლო დაწესებულების დამთავრება</a:t>
            </a:r>
            <a:endParaRPr lang="ka-GE" sz="2800" dirty="0"/>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567680" y="2831196"/>
            <a:ext cx="6096000" cy="1400896"/>
          </a:xfrm>
          <a:prstGeom prst="rect">
            <a:avLst/>
          </a:prstGeom>
        </p:spPr>
        <p:txBody>
          <a:bodyPr>
            <a:spAutoFit/>
          </a:bodyPr>
          <a:lstStyle/>
          <a:p>
            <a:pPr lvl="0" algn="ctr">
              <a:lnSpc>
                <a:spcPct val="90000"/>
              </a:lnSpc>
            </a:pPr>
            <a:r>
              <a:rPr lang="en-US" sz="4400" dirty="0">
                <a:solidFill>
                  <a:schemeClr val="lt1"/>
                </a:solidFill>
                <a:latin typeface="Calibri"/>
                <a:ea typeface="Calibri"/>
                <a:cs typeface="Calibri"/>
                <a:sym typeface="Calibri"/>
              </a:rPr>
              <a:t>graduation </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92361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634630" y="1906410"/>
            <a:ext cx="3417608"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895033" y="4411158"/>
            <a:ext cx="2896802"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bg1"/>
                </a:solidFill>
                <a:latin typeface="Calibri" pitchFamily="34" charset="0"/>
                <a:cs typeface="Calibri" pitchFamily="34" charset="0"/>
              </a:rPr>
              <a:t>სტიპენდია</a:t>
            </a:r>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295434" y="2515977"/>
            <a:ext cx="6096000" cy="1400896"/>
          </a:xfrm>
          <a:prstGeom prst="rect">
            <a:avLst/>
          </a:prstGeom>
        </p:spPr>
        <p:txBody>
          <a:bodyPr>
            <a:spAutoFit/>
          </a:bodyPr>
          <a:lstStyle/>
          <a:p>
            <a:pPr lvl="0" algn="ctr">
              <a:lnSpc>
                <a:spcPct val="90000"/>
              </a:lnSpc>
            </a:pPr>
            <a:r>
              <a:rPr lang="en-US" sz="4400" dirty="0">
                <a:solidFill>
                  <a:schemeClr val="lt1"/>
                </a:solidFill>
                <a:latin typeface="Calibri"/>
                <a:cs typeface="Calibri"/>
                <a:sym typeface="Calibri"/>
              </a:rPr>
              <a:t>scholarship</a:t>
            </a:r>
            <a:endParaRPr lang="en-US" sz="4400" dirty="0"/>
          </a:p>
          <a:p>
            <a:pPr lvl="0" algn="ctr">
              <a:lnSpc>
                <a:spcPct val="90000"/>
              </a:lnSpc>
              <a:spcBef>
                <a:spcPts val="700"/>
              </a:spcBef>
            </a:pPr>
            <a:r>
              <a:rPr lang="en-US" sz="4400" dirty="0">
                <a:solidFill>
                  <a:schemeClr val="lt1"/>
                </a:solidFill>
                <a:latin typeface="Calibri"/>
                <a:ea typeface="Calibri"/>
                <a:cs typeface="Calibri"/>
                <a:sym typeface="Calibri"/>
              </a:rPr>
              <a:t>(n.)</a:t>
            </a:r>
            <a:endParaRPr lang="en-US" sz="4400" dirty="0"/>
          </a:p>
        </p:txBody>
      </p:sp>
    </p:spTree>
    <p:extLst>
      <p:ext uri="{BB962C8B-B14F-4D97-AF65-F5344CB8AC3E}">
        <p14:creationId xmlns:p14="http://schemas.microsoft.com/office/powerpoint/2010/main" val="367752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a:stretch/>
        </p:blipFill>
        <p:spPr>
          <a:xfrm>
            <a:off x="768882" y="561381"/>
            <a:ext cx="2164081" cy="968991"/>
          </a:xfrm>
          <a:prstGeom prst="rect">
            <a:avLst/>
          </a:prstGeom>
          <a:noFill/>
          <a:ln>
            <a:noFill/>
          </a:ln>
        </p:spPr>
      </p:pic>
      <p:pic>
        <p:nvPicPr>
          <p:cNvPr id="179" name="Google Shape;179;p6"/>
          <p:cNvPicPr preferRelativeResize="0"/>
          <p:nvPr/>
        </p:nvPicPr>
        <p:blipFill rotWithShape="1">
          <a:blip r:embed="rId4">
            <a:alphaModFix/>
          </a:blip>
          <a:srcRect/>
          <a:stretch/>
        </p:blipFill>
        <p:spPr>
          <a:xfrm>
            <a:off x="2932963" y="561380"/>
            <a:ext cx="2376972" cy="968991"/>
          </a:xfrm>
          <a:prstGeom prst="rect">
            <a:avLst/>
          </a:prstGeom>
          <a:noFill/>
          <a:ln>
            <a:noFill/>
          </a:ln>
        </p:spPr>
      </p:pic>
      <p:sp>
        <p:nvSpPr>
          <p:cNvPr id="180" name="Google Shape;180;p6"/>
          <p:cNvSpPr txBox="1">
            <a:spLocks noGrp="1"/>
          </p:cNvSpPr>
          <p:nvPr>
            <p:ph type="body" idx="1"/>
          </p:nvPr>
        </p:nvSpPr>
        <p:spPr>
          <a:xfrm>
            <a:off x="1216660" y="1694328"/>
            <a:ext cx="10137139" cy="43111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800"/>
              <a:buNone/>
            </a:pPr>
            <a:endParaRPr dirty="0"/>
          </a:p>
          <a:p>
            <a:pPr marL="0" lvl="0" indent="0" algn="ctr" rtl="0">
              <a:lnSpc>
                <a:spcPct val="90000"/>
              </a:lnSpc>
              <a:spcBef>
                <a:spcPts val="1000"/>
              </a:spcBef>
              <a:spcAft>
                <a:spcPts val="0"/>
              </a:spcAft>
              <a:buClr>
                <a:schemeClr val="dk1"/>
              </a:buClr>
              <a:buSzPts val="2800"/>
              <a:buNone/>
            </a:pPr>
            <a:endParaRPr dirty="0"/>
          </a:p>
        </p:txBody>
      </p:sp>
      <p:grpSp>
        <p:nvGrpSpPr>
          <p:cNvPr id="181" name="Google Shape;181;p6"/>
          <p:cNvGrpSpPr/>
          <p:nvPr/>
        </p:nvGrpSpPr>
        <p:grpSpPr>
          <a:xfrm>
            <a:off x="4580938" y="2025679"/>
            <a:ext cx="3156559" cy="2504748"/>
            <a:chOff x="2921486" y="39716"/>
            <a:chExt cx="2448005" cy="970760"/>
          </a:xfrm>
        </p:grpSpPr>
        <p:sp>
          <p:nvSpPr>
            <p:cNvPr id="182" name="Google Shape;182;p6"/>
            <p:cNvSpPr/>
            <p:nvPr/>
          </p:nvSpPr>
          <p:spPr>
            <a:xfrm>
              <a:off x="2921486" y="39716"/>
              <a:ext cx="2448005" cy="97076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700"/>
                </a:spcBef>
                <a:spcAft>
                  <a:spcPts val="0"/>
                </a:spcAft>
                <a:buNone/>
              </a:pPr>
              <a:endParaRPr sz="3200" b="0" i="0" u="none" strike="noStrike" cap="none" dirty="0">
                <a:solidFill>
                  <a:srgbClr val="000000"/>
                </a:solidFill>
                <a:latin typeface="Arial"/>
                <a:ea typeface="Arial"/>
                <a:cs typeface="Arial"/>
                <a:sym typeface="Arial"/>
              </a:endParaRPr>
            </a:p>
          </p:txBody>
        </p:sp>
        <p:sp>
          <p:nvSpPr>
            <p:cNvPr id="183" name="Google Shape;183;p6"/>
            <p:cNvSpPr/>
            <p:nvPr/>
          </p:nvSpPr>
          <p:spPr>
            <a:xfrm>
              <a:off x="3246521" y="160340"/>
              <a:ext cx="1442741" cy="774192"/>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grpSp>
      <p:sp>
        <p:nvSpPr>
          <p:cNvPr id="184" name="Google Shape;184;p6"/>
          <p:cNvSpPr/>
          <p:nvPr/>
        </p:nvSpPr>
        <p:spPr>
          <a:xfrm>
            <a:off x="4493447" y="4530427"/>
            <a:ext cx="3331539" cy="101549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800" dirty="0">
                <a:solidFill>
                  <a:schemeClr val="bg1"/>
                </a:solidFill>
                <a:latin typeface="Calibri" pitchFamily="34" charset="0"/>
                <a:cs typeface="Calibri" pitchFamily="34" charset="0"/>
              </a:rPr>
              <a:t>სასწავლო გეგმა, პროგრამა</a:t>
            </a:r>
          </a:p>
        </p:txBody>
      </p:sp>
      <p:sp>
        <p:nvSpPr>
          <p:cNvPr id="185" name="Google Shape;185;p6"/>
          <p:cNvSpPr/>
          <p:nvPr/>
        </p:nvSpPr>
        <p:spPr>
          <a:xfrm>
            <a:off x="8325853" y="561381"/>
            <a:ext cx="3021819" cy="112741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ლექსიკა</a:t>
            </a:r>
            <a:endParaRPr sz="2800" b="0" i="0" u="none" strike="noStrike" cap="none">
              <a:solidFill>
                <a:schemeClr val="lt1"/>
              </a:solidFill>
              <a:latin typeface="Calibri"/>
              <a:ea typeface="Calibri"/>
              <a:cs typeface="Calibri"/>
              <a:sym typeface="Calibri"/>
            </a:endParaRPr>
          </a:p>
        </p:txBody>
      </p:sp>
      <p:sp>
        <p:nvSpPr>
          <p:cNvPr id="2" name="Rectangle 1"/>
          <p:cNvSpPr/>
          <p:nvPr/>
        </p:nvSpPr>
        <p:spPr>
          <a:xfrm>
            <a:off x="3111218" y="2737400"/>
            <a:ext cx="6096000" cy="1388072"/>
          </a:xfrm>
          <a:prstGeom prst="rect">
            <a:avLst/>
          </a:prstGeom>
        </p:spPr>
        <p:txBody>
          <a:bodyPr>
            <a:spAutoFit/>
          </a:bodyPr>
          <a:lstStyle/>
          <a:p>
            <a:pPr lvl="0" algn="ctr">
              <a:lnSpc>
                <a:spcPct val="90000"/>
              </a:lnSpc>
            </a:pPr>
            <a:r>
              <a:rPr lang="en-US" sz="4400" dirty="0">
                <a:solidFill>
                  <a:schemeClr val="lt1"/>
                </a:solidFill>
                <a:latin typeface="Calibri" pitchFamily="34" charset="0"/>
                <a:cs typeface="Calibri" pitchFamily="34" charset="0"/>
              </a:rPr>
              <a:t>curriculum</a:t>
            </a:r>
            <a:endParaRPr lang="en-US" sz="4400" dirty="0">
              <a:solidFill>
                <a:schemeClr val="lt1"/>
              </a:solidFill>
              <a:latin typeface="Calibri" pitchFamily="34" charset="0"/>
              <a:ea typeface="Calibri"/>
              <a:cs typeface="Calibri" pitchFamily="34" charset="0"/>
              <a:sym typeface="Calibri"/>
            </a:endParaRPr>
          </a:p>
          <a:p>
            <a:pPr lvl="0" algn="ctr">
              <a:lnSpc>
                <a:spcPct val="90000"/>
              </a:lnSpc>
              <a:spcBef>
                <a:spcPts val="630"/>
              </a:spcBef>
            </a:pPr>
            <a:r>
              <a:rPr lang="en-US" sz="4400" dirty="0">
                <a:solidFill>
                  <a:schemeClr val="lt1"/>
                </a:solidFill>
                <a:latin typeface="Calibri" pitchFamily="34" charset="0"/>
                <a:ea typeface="Calibri"/>
                <a:cs typeface="Calibri" pitchFamily="34" charset="0"/>
                <a:sym typeface="Calibri"/>
              </a:rPr>
              <a:t>(n.)</a:t>
            </a:r>
            <a:endParaRPr lang="en-US" sz="4400" dirty="0">
              <a:latin typeface="Calibri" pitchFamily="34" charset="0"/>
              <a:cs typeface="Calibri" pitchFamily="34" charset="0"/>
            </a:endParaRPr>
          </a:p>
        </p:txBody>
      </p:sp>
    </p:spTree>
    <p:extLst>
      <p:ext uri="{BB962C8B-B14F-4D97-AF65-F5344CB8AC3E}">
        <p14:creationId xmlns:p14="http://schemas.microsoft.com/office/powerpoint/2010/main" val="367752908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1962</Words>
  <Application>Microsoft Office PowerPoint</Application>
  <PresentationFormat>Custom</PresentationFormat>
  <Paragraphs>406</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29</cp:revision>
  <dcterms:created xsi:type="dcterms:W3CDTF">2020-04-09T12:21:27Z</dcterms:created>
  <dcterms:modified xsi:type="dcterms:W3CDTF">2021-07-19T09:49:22Z</dcterms:modified>
</cp:coreProperties>
</file>