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embeddedFontLst>
    <p:embeddedFont>
      <p:font typeface="Sylfaen" panose="010A0502050306030303" pitchFamily="18" charset="0"/>
      <p:regular r:id="rId52"/>
    </p:embeddedFont>
    <p:embeddedFont>
      <p:font typeface="Merriweather" panose="020B0604020202020204" charset="-52"/>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hzBT31Ee2bwpZcHQMkqdvFdV3x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876"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83287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cap="none">
                <a:solidFill>
                  <a:schemeClr val="dk1"/>
                </a:solidFill>
                <a:latin typeface="Calibri"/>
                <a:ea typeface="Calibri"/>
                <a:cs typeface="Calibri"/>
                <a:sym typeface="Calibri"/>
              </a:rPr>
              <a:t>1</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131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40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673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6388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0" name="Google Shape;270;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13</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51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6" name="Google Shape;28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14</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968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1" name="Google Shape;301;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15</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770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5" name="Google Shape;315;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16</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817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8" name="Google Shape;328;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17</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625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0" name="Google Shape;340;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18</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35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1" name="Google Shape;35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19</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68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8418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20</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33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401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882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80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305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393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720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7" name="Google Shape;49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6347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a:solidFill>
                <a:schemeClr val="dk1"/>
              </a:solidFill>
              <a:latin typeface="Merriweather"/>
              <a:ea typeface="Merriweather"/>
              <a:cs typeface="Merriweather"/>
              <a:sym typeface="Merriweather"/>
            </a:endParaRPr>
          </a:p>
        </p:txBody>
      </p:sp>
      <p:sp>
        <p:nvSpPr>
          <p:cNvPr id="509" name="Google Shape;5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5716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115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146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3744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1137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5835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 name="Google Shape;575;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6" name="Google Shape;576;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33</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146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1" name="Google Shape;591;p3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34</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9462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6" name="Google Shape;60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35</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098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 name="Google Shape;620;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1" name="Google Shape;621;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36</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5878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5" name="Google Shape;635;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6" name="Google Shape;63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37</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5429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0" name="Google Shape;650;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1" name="Google Shape;651;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38</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416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6" name="Google Shape;66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39</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458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872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1" name="Google Shape;681;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40</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9447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6" name="Google Shape;696;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41</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391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0" name="Google Shape;710;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1" name="Google Shape;711;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42</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590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4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5" name="Google Shape;725;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6" name="Google Shape;726;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43</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9576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1" name="Google Shape;741;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44</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66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4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6" name="Google Shape;756;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45</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355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4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0" name="Google Shape;770;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1" name="Google Shape;771;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46</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019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a:solidFill>
                <a:schemeClr val="dk1"/>
              </a:solidFill>
              <a:latin typeface="Merriweather"/>
              <a:ea typeface="Merriweather"/>
              <a:cs typeface="Merriweather"/>
              <a:sym typeface="Merriweather"/>
            </a:endParaRPr>
          </a:p>
        </p:txBody>
      </p:sp>
      <p:sp>
        <p:nvSpPr>
          <p:cNvPr id="785" name="Google Shape;78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03344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4" name="Google Shape;80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9557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33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 name="Google Shape;13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ka-GE" sz="1800" b="0" i="0" u="none" strike="noStrike">
                <a:solidFill>
                  <a:schemeClr val="dk1"/>
                </a:solidFill>
                <a:latin typeface="Calibri"/>
                <a:ea typeface="Calibri"/>
                <a:cs typeface="Calibri"/>
                <a:sym typeface="Calibri"/>
              </a:rPr>
              <a:t>5</a:t>
            </a:fld>
            <a:endParaRPr sz="1800" b="0" i="0" u="none" strike="noStrik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8955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6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4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8346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61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buNone/>
              <a:defRPr/>
            </a:lvl1pPr>
            <a:lvl2pPr marL="0" lvl="1" indent="0" algn="r">
              <a:lnSpc>
                <a:spcPct val="100000"/>
              </a:lnSpc>
              <a:spcBef>
                <a:spcPts val="0"/>
              </a:spcBef>
              <a:buNone/>
              <a:defRPr/>
            </a:lvl2pPr>
            <a:lvl3pPr marL="0" lvl="2" indent="0" algn="r">
              <a:lnSpc>
                <a:spcPct val="100000"/>
              </a:lnSpc>
              <a:spcBef>
                <a:spcPts val="0"/>
              </a:spcBef>
              <a:buNone/>
              <a:defRPr/>
            </a:lvl3pPr>
            <a:lvl4pPr marL="0" lvl="3" indent="0" algn="r">
              <a:lnSpc>
                <a:spcPct val="100000"/>
              </a:lnSpc>
              <a:spcBef>
                <a:spcPts val="0"/>
              </a:spcBef>
              <a:buNone/>
              <a:defRPr/>
            </a:lvl4pPr>
            <a:lvl5pPr marL="0" lvl="4" indent="0" algn="r">
              <a:lnSpc>
                <a:spcPct val="100000"/>
              </a:lnSpc>
              <a:spcBef>
                <a:spcPts val="0"/>
              </a:spcBef>
              <a:buNone/>
              <a:defRPr/>
            </a:lvl5pPr>
            <a:lvl6pPr marL="0" lvl="5" indent="0" algn="r">
              <a:lnSpc>
                <a:spcPct val="100000"/>
              </a:lnSpc>
              <a:spcBef>
                <a:spcPts val="0"/>
              </a:spcBef>
              <a:buNone/>
              <a:defRPr/>
            </a:lvl6pPr>
            <a:lvl7pPr marL="0" lvl="6" indent="0" algn="r">
              <a:lnSpc>
                <a:spcPct val="100000"/>
              </a:lnSpc>
              <a:spcBef>
                <a:spcPts val="0"/>
              </a:spcBef>
              <a:buNone/>
              <a:defRPr/>
            </a:lvl7pPr>
            <a:lvl8pPr marL="0" lvl="7" indent="0" algn="r">
              <a:lnSpc>
                <a:spcPct val="100000"/>
              </a:lnSpc>
              <a:spcBef>
                <a:spcPts val="0"/>
              </a:spcBef>
              <a:buNone/>
              <a:defRPr/>
            </a:lvl8pPr>
            <a:lvl9pPr marL="0" lvl="8" indent="0" algn="r">
              <a:lnSpc>
                <a:spcPct val="100000"/>
              </a:lnSpc>
              <a:spcBef>
                <a:spcPts val="0"/>
              </a:spcBef>
              <a:buNone/>
              <a:defRPr/>
            </a:lvl9pPr>
          </a:lstStyle>
          <a:p>
            <a:pPr marL="0" lvl="0" indent="0" algn="r" rtl="0">
              <a:spcBef>
                <a:spcPts val="0"/>
              </a:spcBef>
              <a:spcAft>
                <a:spcPts val="0"/>
              </a:spcAft>
              <a:buNone/>
            </a:pPr>
            <a:fld id="{00000000-1234-1234-1234-123412341234}" type="slidenum">
              <a:rPr lang="ka-G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ka-G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0"/>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36" name="Google Shape;236;p10"/>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37" name="Google Shape;237;p10"/>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238" name="Google Shape;238;p10"/>
          <p:cNvGrpSpPr/>
          <p:nvPr/>
        </p:nvGrpSpPr>
        <p:grpSpPr>
          <a:xfrm>
            <a:off x="3883936" y="1900669"/>
            <a:ext cx="4115113" cy="2668705"/>
            <a:chOff x="2643813" y="151937"/>
            <a:chExt cx="2648157" cy="970760"/>
          </a:xfrm>
        </p:grpSpPr>
        <p:sp>
          <p:nvSpPr>
            <p:cNvPr id="239" name="Google Shape;239;p10"/>
            <p:cNvSpPr/>
            <p:nvPr/>
          </p:nvSpPr>
          <p:spPr>
            <a:xfrm>
              <a:off x="2643813" y="151937"/>
              <a:ext cx="2648157"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dirty="0" smtClean="0">
                  <a:solidFill>
                    <a:schemeClr val="lt1"/>
                  </a:solidFill>
                  <a:latin typeface="Calibri"/>
                  <a:ea typeface="Calibri"/>
                  <a:cs typeface="Calibri"/>
                  <a:sym typeface="Calibri"/>
                </a:rPr>
                <a:t>c</a:t>
              </a:r>
              <a:r>
                <a:rPr lang="en-US" sz="4400" b="0" i="0" u="none" strike="noStrike" dirty="0" smtClean="0">
                  <a:solidFill>
                    <a:schemeClr val="lt1"/>
                  </a:solidFill>
                  <a:latin typeface="Calibri"/>
                  <a:ea typeface="Calibri"/>
                  <a:cs typeface="Calibri"/>
                  <a:sym typeface="Calibri"/>
                </a:rPr>
                <a:t>ity </a:t>
              </a:r>
              <a:r>
                <a:rPr lang="en-US" sz="4400" b="0" i="0" u="none" strike="noStrike" dirty="0" err="1" smtClean="0">
                  <a:solidFill>
                    <a:schemeClr val="lt1"/>
                  </a:solidFill>
                  <a:latin typeface="Calibri"/>
                  <a:ea typeface="Calibri"/>
                  <a:cs typeface="Calibri"/>
                  <a:sym typeface="Calibri"/>
                </a:rPr>
                <a:t>centre</a:t>
              </a:r>
              <a:endParaRPr sz="4400" b="0" i="0" u="none" strike="noStrik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(n.)</a:t>
              </a:r>
              <a:endParaRPr sz="4400" b="0" i="0" u="none" strike="noStrike" dirty="0">
                <a:solidFill>
                  <a:schemeClr val="lt1"/>
                </a:solidFill>
                <a:latin typeface="Calibri"/>
                <a:ea typeface="Calibri"/>
                <a:cs typeface="Calibri"/>
                <a:sym typeface="Calibri"/>
              </a:endParaRPr>
            </a:p>
          </p:txBody>
        </p:sp>
        <p:sp>
          <p:nvSpPr>
            <p:cNvPr id="240" name="Google Shape;240;p10"/>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41" name="Google Shape;241;p10"/>
          <p:cNvSpPr/>
          <p:nvPr/>
        </p:nvSpPr>
        <p:spPr>
          <a:xfrm>
            <a:off x="4251961" y="4285924"/>
            <a:ext cx="3483864" cy="89481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ქალაქის </a:t>
            </a:r>
            <a:r>
              <a:rPr lang="ka-GE" sz="2800" b="0" i="0" u="none" strike="noStrike" dirty="0" smtClean="0">
                <a:solidFill>
                  <a:schemeClr val="lt1"/>
                </a:solidFill>
                <a:latin typeface="Calibri"/>
                <a:ea typeface="Calibri"/>
                <a:cs typeface="Calibri"/>
                <a:sym typeface="Calibri"/>
              </a:rPr>
              <a:t>ცენტრი</a:t>
            </a:r>
            <a:endParaRPr sz="2800" b="0" i="0" u="none" strike="noStrike" dirty="0">
              <a:solidFill>
                <a:schemeClr val="lt1"/>
              </a:solidFill>
              <a:latin typeface="Calibri"/>
              <a:ea typeface="Calibri"/>
              <a:cs typeface="Calibri"/>
              <a:sym typeface="Calibri"/>
            </a:endParaRPr>
          </a:p>
        </p:txBody>
      </p:sp>
      <p:sp>
        <p:nvSpPr>
          <p:cNvPr id="242" name="Google Shape;242;p10"/>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1"/>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49" name="Google Shape;249;p11"/>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grpSp>
        <p:nvGrpSpPr>
          <p:cNvPr id="250" name="Google Shape;250;p11"/>
          <p:cNvGrpSpPr/>
          <p:nvPr/>
        </p:nvGrpSpPr>
        <p:grpSpPr>
          <a:xfrm>
            <a:off x="4121449" y="1778494"/>
            <a:ext cx="3811017" cy="2668705"/>
            <a:chOff x="2880815" y="115778"/>
            <a:chExt cx="2390184" cy="970760"/>
          </a:xfrm>
        </p:grpSpPr>
        <p:sp>
          <p:nvSpPr>
            <p:cNvPr id="251" name="Google Shape;251;p11"/>
            <p:cNvSpPr/>
            <p:nvPr/>
          </p:nvSpPr>
          <p:spPr>
            <a:xfrm>
              <a:off x="2880815" y="115778"/>
              <a:ext cx="2390184"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crowded </a:t>
              </a:r>
              <a:endParaRPr dirty="0"/>
            </a:p>
            <a:p>
              <a:pPr lvl="0" algn="ctr"/>
              <a:r>
                <a:rPr lang="en-US" sz="4400" dirty="0">
                  <a:solidFill>
                    <a:schemeClr val="lt1"/>
                  </a:solidFill>
                  <a:latin typeface="Calibri"/>
                  <a:ea typeface="Calibri"/>
                  <a:cs typeface="Calibri"/>
                  <a:sym typeface="Calibri"/>
                </a:rPr>
                <a:t>(adj.)</a:t>
              </a:r>
            </a:p>
          </p:txBody>
        </p:sp>
        <p:sp>
          <p:nvSpPr>
            <p:cNvPr id="252" name="Google Shape;252;p11"/>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53" name="Google Shape;253;p11"/>
          <p:cNvSpPr/>
          <p:nvPr/>
        </p:nvSpPr>
        <p:spPr>
          <a:xfrm>
            <a:off x="4121449" y="4092181"/>
            <a:ext cx="4044495" cy="112791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გადავსებული, </a:t>
            </a:r>
            <a:r>
              <a:rPr lang="ka-GE" sz="2800" b="0" i="0" u="none" strike="noStrike" dirty="0" smtClean="0">
                <a:solidFill>
                  <a:schemeClr val="lt1"/>
                </a:solidFill>
                <a:latin typeface="Calibri"/>
                <a:ea typeface="Calibri"/>
                <a:cs typeface="Calibri"/>
                <a:sym typeface="Calibri"/>
              </a:rPr>
              <a:t>სავსე</a:t>
            </a:r>
            <a:endParaRPr sz="2800" b="0" i="0" u="none" strike="noStrike" dirty="0">
              <a:solidFill>
                <a:schemeClr val="lt1"/>
              </a:solidFill>
              <a:latin typeface="Calibri"/>
              <a:ea typeface="Calibri"/>
              <a:cs typeface="Calibri"/>
              <a:sym typeface="Calibri"/>
            </a:endParaRPr>
          </a:p>
        </p:txBody>
      </p:sp>
      <p:sp>
        <p:nvSpPr>
          <p:cNvPr id="254" name="Google Shape;254;p11"/>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2"/>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60" name="Google Shape;260;p12"/>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61" name="Google Shape;261;p12"/>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262" name="Google Shape;262;p12"/>
          <p:cNvGrpSpPr/>
          <p:nvPr/>
        </p:nvGrpSpPr>
        <p:grpSpPr>
          <a:xfrm>
            <a:off x="4261104" y="1913205"/>
            <a:ext cx="3670882" cy="2730488"/>
            <a:chOff x="2593802" y="160340"/>
            <a:chExt cx="2984912" cy="993234"/>
          </a:xfrm>
        </p:grpSpPr>
        <p:sp>
          <p:nvSpPr>
            <p:cNvPr id="263" name="Google Shape;263;p12"/>
            <p:cNvSpPr/>
            <p:nvPr/>
          </p:nvSpPr>
          <p:spPr>
            <a:xfrm>
              <a:off x="2593802" y="182814"/>
              <a:ext cx="2984912"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borough</a:t>
              </a:r>
              <a:endParaRPr sz="44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(n.)</a:t>
              </a:r>
              <a:endParaRPr/>
            </a:p>
          </p:txBody>
        </p:sp>
        <p:sp>
          <p:nvSpPr>
            <p:cNvPr id="264" name="Google Shape;264;p12"/>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65" name="Google Shape;265;p12"/>
          <p:cNvSpPr/>
          <p:nvPr/>
        </p:nvSpPr>
        <p:spPr>
          <a:xfrm>
            <a:off x="4261104" y="4451921"/>
            <a:ext cx="3850853" cy="112791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პატარა ქალაქი, </a:t>
            </a:r>
            <a:r>
              <a:rPr lang="ka-GE" sz="2800" b="0" i="0" u="none" strike="noStrike" dirty="0" smtClean="0">
                <a:solidFill>
                  <a:schemeClr val="lt1"/>
                </a:solidFill>
                <a:latin typeface="Calibri"/>
                <a:ea typeface="Calibri"/>
                <a:cs typeface="Calibri"/>
                <a:sym typeface="Calibri"/>
              </a:rPr>
              <a:t>დაბა</a:t>
            </a:r>
            <a:endParaRPr sz="2800" b="0" i="0" u="none" strike="noStrike" dirty="0">
              <a:solidFill>
                <a:schemeClr val="lt1"/>
              </a:solidFill>
              <a:latin typeface="Calibri"/>
              <a:ea typeface="Calibri"/>
              <a:cs typeface="Calibri"/>
              <a:sym typeface="Calibri"/>
            </a:endParaRPr>
          </a:p>
        </p:txBody>
      </p:sp>
      <p:sp>
        <p:nvSpPr>
          <p:cNvPr id="266" name="Google Shape;266;p12"/>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13"/>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273" name="Google Shape;273;p13"/>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274" name="Google Shape;274;p13"/>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275" name="Google Shape;275;p13"/>
          <p:cNvSpPr/>
          <p:nvPr/>
        </p:nvSpPr>
        <p:spPr>
          <a:xfrm>
            <a:off x="144872" y="1969483"/>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 borough</a:t>
            </a:r>
            <a:endParaRPr sz="2000" b="0" i="0" u="none" strike="noStrike">
              <a:solidFill>
                <a:schemeClr val="lt1"/>
              </a:solidFill>
              <a:latin typeface="Calibri"/>
              <a:ea typeface="Calibri"/>
              <a:cs typeface="Calibri"/>
              <a:sym typeface="Calibri"/>
            </a:endParaRPr>
          </a:p>
        </p:txBody>
      </p:sp>
      <p:sp>
        <p:nvSpPr>
          <p:cNvPr id="276" name="Google Shape;276;p13"/>
          <p:cNvSpPr/>
          <p:nvPr/>
        </p:nvSpPr>
        <p:spPr>
          <a:xfrm>
            <a:off x="1658217" y="1978096"/>
            <a:ext cx="1562963" cy="10000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commuting</a:t>
            </a:r>
            <a:endParaRPr sz="2000" b="0" i="0" u="none" strike="noStrike">
              <a:solidFill>
                <a:schemeClr val="lt1"/>
              </a:solidFill>
              <a:latin typeface="Calibri"/>
              <a:ea typeface="Calibri"/>
              <a:cs typeface="Calibri"/>
              <a:sym typeface="Calibri"/>
            </a:endParaRPr>
          </a:p>
        </p:txBody>
      </p:sp>
      <p:sp>
        <p:nvSpPr>
          <p:cNvPr id="277" name="Google Shape;277;p13"/>
          <p:cNvSpPr/>
          <p:nvPr/>
        </p:nvSpPr>
        <p:spPr>
          <a:xfrm>
            <a:off x="3487037" y="1986713"/>
            <a:ext cx="1548820"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 </a:t>
            </a:r>
            <a:r>
              <a:rPr lang="en-US" sz="2000" b="0" i="0" u="none" strike="noStrike" dirty="0" smtClean="0">
                <a:solidFill>
                  <a:schemeClr val="lt1"/>
                </a:solidFill>
                <a:latin typeface="Calibri"/>
                <a:ea typeface="Calibri"/>
                <a:cs typeface="Calibri"/>
                <a:sym typeface="Calibri"/>
              </a:rPr>
              <a:t>city </a:t>
            </a:r>
            <a:r>
              <a:rPr lang="en-US" sz="2000" b="0" i="0" u="none" strike="noStrike" dirty="0" err="1" smtClean="0">
                <a:solidFill>
                  <a:schemeClr val="lt1"/>
                </a:solidFill>
                <a:latin typeface="Calibri"/>
                <a:ea typeface="Calibri"/>
                <a:cs typeface="Calibri"/>
                <a:sym typeface="Calibri"/>
              </a:rPr>
              <a:t>centre</a:t>
            </a:r>
            <a:endParaRPr sz="2000" b="0" i="0" u="none" strike="noStrike" dirty="0">
              <a:solidFill>
                <a:schemeClr val="lt1"/>
              </a:solidFill>
              <a:latin typeface="Calibri"/>
              <a:ea typeface="Calibri"/>
              <a:cs typeface="Calibri"/>
              <a:sym typeface="Calibri"/>
            </a:endParaRPr>
          </a:p>
        </p:txBody>
      </p:sp>
      <p:sp>
        <p:nvSpPr>
          <p:cNvPr id="278" name="Google Shape;278;p13"/>
          <p:cNvSpPr/>
          <p:nvPr/>
        </p:nvSpPr>
        <p:spPr>
          <a:xfrm>
            <a:off x="8688548" y="1986712"/>
            <a:ext cx="1418485"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dirty="0" smtClean="0">
                <a:solidFill>
                  <a:schemeClr val="lt1"/>
                </a:solidFill>
                <a:latin typeface="Calibri"/>
                <a:ea typeface="Calibri"/>
                <a:cs typeface="Calibri"/>
                <a:sym typeface="Calibri"/>
              </a:rPr>
              <a:t>motor</a:t>
            </a:r>
            <a:r>
              <a:rPr lang="ka-GE" sz="2000" b="0" i="0" u="none" strike="noStrike" dirty="0" smtClean="0">
                <a:solidFill>
                  <a:schemeClr val="lt1"/>
                </a:solidFill>
                <a:latin typeface="Calibri"/>
                <a:ea typeface="Calibri"/>
                <a:cs typeface="Calibri"/>
                <a:sym typeface="Calibri"/>
              </a:rPr>
              <a:t>way</a:t>
            </a:r>
            <a:endParaRPr sz="2000" b="0" i="0" u="none" strike="noStrike" dirty="0">
              <a:solidFill>
                <a:schemeClr val="lt1"/>
              </a:solidFill>
              <a:latin typeface="Calibri"/>
              <a:ea typeface="Calibri"/>
              <a:cs typeface="Calibri"/>
              <a:sym typeface="Calibri"/>
            </a:endParaRPr>
          </a:p>
        </p:txBody>
      </p:sp>
      <p:sp>
        <p:nvSpPr>
          <p:cNvPr id="279" name="Google Shape;279;p13"/>
          <p:cNvSpPr/>
          <p:nvPr/>
        </p:nvSpPr>
        <p:spPr>
          <a:xfrm>
            <a:off x="5301714" y="1986713"/>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280" name="Google Shape;280;p13"/>
          <p:cNvSpPr/>
          <p:nvPr/>
        </p:nvSpPr>
        <p:spPr>
          <a:xfrm>
            <a:off x="10369383" y="1986712"/>
            <a:ext cx="1461413"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skyscraper</a:t>
            </a:r>
            <a:endParaRPr sz="2000" b="0" i="0" u="none" strike="noStrike">
              <a:solidFill>
                <a:schemeClr val="lt1"/>
              </a:solidFill>
              <a:latin typeface="Calibri"/>
              <a:ea typeface="Calibri"/>
              <a:cs typeface="Calibri"/>
              <a:sym typeface="Calibri"/>
            </a:endParaRPr>
          </a:p>
        </p:txBody>
      </p:sp>
      <p:sp>
        <p:nvSpPr>
          <p:cNvPr id="281" name="Google Shape;281;p13"/>
          <p:cNvSpPr/>
          <p:nvPr/>
        </p:nvSpPr>
        <p:spPr>
          <a:xfrm>
            <a:off x="6815059" y="1978096"/>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282" name="Google Shape;282;p13"/>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A</a:t>
            </a:r>
            <a:r>
              <a:rPr lang="ka-GE" sz="2400" b="0" i="0" u="none" strike="noStrike" dirty="0">
                <a:solidFill>
                  <a:schemeClr val="lt1"/>
                </a:solidFill>
                <a:latin typeface="Calibri"/>
                <a:ea typeface="Calibri"/>
                <a:cs typeface="Calibri"/>
                <a:sym typeface="Calibri"/>
              </a:rPr>
              <a:t> town or a district in a city that is responsible for its own schools, </a:t>
            </a:r>
            <a:r>
              <a:rPr lang="ka-GE" sz="2400" b="0" i="0" u="none" strike="noStrike" dirty="0" smtClean="0">
                <a:solidFill>
                  <a:schemeClr val="lt1"/>
                </a:solidFill>
                <a:latin typeface="Calibri"/>
                <a:ea typeface="Calibri"/>
                <a:cs typeface="Calibri"/>
                <a:sym typeface="Calibri"/>
              </a:rPr>
              <a:t>libraries</a:t>
            </a:r>
            <a:r>
              <a:rPr lang="en-US" sz="2400" b="0" i="0" u="none" strike="noStrike" dirty="0" smtClean="0">
                <a:solidFill>
                  <a:schemeClr val="lt1"/>
                </a:solidFill>
                <a:latin typeface="Calibri"/>
                <a:ea typeface="Calibri"/>
                <a:cs typeface="Calibri"/>
                <a:sym typeface="Calibri"/>
              </a:rPr>
              <a:t>,</a:t>
            </a:r>
            <a:r>
              <a:rPr lang="ka-GE" sz="2400" b="0" i="0" u="none" strike="noStrike" dirty="0">
                <a:solidFill>
                  <a:schemeClr val="lt1"/>
                </a:solidFill>
                <a:latin typeface="Calibri"/>
                <a:ea typeface="Calibri"/>
                <a:cs typeface="Calibri"/>
                <a:sym typeface="Calibri"/>
              </a:rPr>
              <a:t> </a:t>
            </a:r>
            <a:r>
              <a:rPr lang="ka-GE" sz="2400" b="0" i="0" u="none" strike="noStrike" dirty="0" smtClean="0">
                <a:solidFill>
                  <a:schemeClr val="lt1"/>
                </a:solidFill>
                <a:latin typeface="Calibri"/>
                <a:ea typeface="Calibri"/>
                <a:cs typeface="Calibri"/>
                <a:sym typeface="Calibri"/>
              </a:rPr>
              <a:t>etc</a:t>
            </a: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81481E-6 L 0.44336 0.51504 " pathEditMode="relative" rAng="0" ptsTypes="AA">
                                      <p:cBhvr>
                                        <p:cTn id="6" dur="2000" fill="hold"/>
                                        <p:tgtEl>
                                          <p:spTgt spid="275"/>
                                        </p:tgtEl>
                                        <p:attrNameLst>
                                          <p:attrName>ppt_x</p:attrName>
                                          <p:attrName>ppt_y</p:attrName>
                                        </p:attrNameLst>
                                      </p:cBhvr>
                                      <p:rCtr x="22161" y="2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4"/>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289" name="Google Shape;289;p14"/>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290" name="Google Shape;290;p14"/>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291" name="Google Shape;291;p14"/>
          <p:cNvSpPr/>
          <p:nvPr/>
        </p:nvSpPr>
        <p:spPr>
          <a:xfrm>
            <a:off x="1033528" y="2115654"/>
            <a:ext cx="1562963" cy="10000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commuting</a:t>
            </a:r>
            <a:endParaRPr sz="2000" b="0" i="0" u="none" strike="noStrike" dirty="0">
              <a:solidFill>
                <a:schemeClr val="lt1"/>
              </a:solidFill>
              <a:latin typeface="Calibri"/>
              <a:ea typeface="Calibri"/>
              <a:cs typeface="Calibri"/>
              <a:sym typeface="Calibri"/>
            </a:endParaRPr>
          </a:p>
        </p:txBody>
      </p:sp>
      <p:sp>
        <p:nvSpPr>
          <p:cNvPr id="292" name="Google Shape;292;p14"/>
          <p:cNvSpPr/>
          <p:nvPr/>
        </p:nvSpPr>
        <p:spPr>
          <a:xfrm>
            <a:off x="2862348" y="2124271"/>
            <a:ext cx="1548820"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 </a:t>
            </a:r>
            <a:r>
              <a:rPr lang="en-US" sz="2000" b="0" i="0" u="none" strike="noStrike" dirty="0" smtClean="0">
                <a:solidFill>
                  <a:schemeClr val="lt1"/>
                </a:solidFill>
                <a:latin typeface="Calibri"/>
                <a:ea typeface="Calibri"/>
                <a:cs typeface="Calibri"/>
                <a:sym typeface="Calibri"/>
              </a:rPr>
              <a:t>city </a:t>
            </a:r>
            <a:r>
              <a:rPr lang="en-US" sz="2000" b="0" i="0" u="none" strike="noStrike" dirty="0" err="1" smtClean="0">
                <a:solidFill>
                  <a:schemeClr val="lt1"/>
                </a:solidFill>
                <a:latin typeface="Calibri"/>
                <a:ea typeface="Calibri"/>
                <a:cs typeface="Calibri"/>
                <a:sym typeface="Calibri"/>
              </a:rPr>
              <a:t>centre</a:t>
            </a:r>
            <a:endParaRPr sz="2000" b="0" i="0" u="none" strike="noStrike" dirty="0">
              <a:solidFill>
                <a:schemeClr val="lt1"/>
              </a:solidFill>
              <a:latin typeface="Calibri"/>
              <a:ea typeface="Calibri"/>
              <a:cs typeface="Calibri"/>
              <a:sym typeface="Calibri"/>
            </a:endParaRPr>
          </a:p>
        </p:txBody>
      </p:sp>
      <p:sp>
        <p:nvSpPr>
          <p:cNvPr id="293" name="Google Shape;293;p14"/>
          <p:cNvSpPr/>
          <p:nvPr/>
        </p:nvSpPr>
        <p:spPr>
          <a:xfrm>
            <a:off x="8063859" y="2124270"/>
            <a:ext cx="1418485"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dirty="0" smtClean="0">
                <a:solidFill>
                  <a:schemeClr val="lt1"/>
                </a:solidFill>
                <a:latin typeface="Calibri"/>
                <a:ea typeface="Calibri"/>
                <a:cs typeface="Calibri"/>
                <a:sym typeface="Calibri"/>
              </a:rPr>
              <a:t>motor</a:t>
            </a:r>
            <a:r>
              <a:rPr lang="ka-GE" sz="2000" b="0" i="0" u="none" strike="noStrike" dirty="0" smtClean="0">
                <a:solidFill>
                  <a:schemeClr val="lt1"/>
                </a:solidFill>
                <a:latin typeface="Calibri"/>
                <a:ea typeface="Calibri"/>
                <a:cs typeface="Calibri"/>
                <a:sym typeface="Calibri"/>
              </a:rPr>
              <a:t>way</a:t>
            </a:r>
            <a:endParaRPr sz="2000" b="0" i="0" u="none" strike="noStrike" dirty="0">
              <a:solidFill>
                <a:schemeClr val="lt1"/>
              </a:solidFill>
              <a:latin typeface="Calibri"/>
              <a:ea typeface="Calibri"/>
              <a:cs typeface="Calibri"/>
              <a:sym typeface="Calibri"/>
            </a:endParaRPr>
          </a:p>
        </p:txBody>
      </p:sp>
      <p:sp>
        <p:nvSpPr>
          <p:cNvPr id="294" name="Google Shape;294;p14"/>
          <p:cNvSpPr/>
          <p:nvPr/>
        </p:nvSpPr>
        <p:spPr>
          <a:xfrm>
            <a:off x="4677025" y="2124271"/>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295" name="Google Shape;295;p14"/>
          <p:cNvSpPr/>
          <p:nvPr/>
        </p:nvSpPr>
        <p:spPr>
          <a:xfrm>
            <a:off x="9744694" y="2124270"/>
            <a:ext cx="1461413"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skyscraper</a:t>
            </a:r>
            <a:endParaRPr sz="2000" b="0" i="0" u="none" strike="noStrike">
              <a:solidFill>
                <a:schemeClr val="lt1"/>
              </a:solidFill>
              <a:latin typeface="Calibri"/>
              <a:ea typeface="Calibri"/>
              <a:cs typeface="Calibri"/>
              <a:sym typeface="Calibri"/>
            </a:endParaRPr>
          </a:p>
        </p:txBody>
      </p:sp>
      <p:sp>
        <p:nvSpPr>
          <p:cNvPr id="296" name="Google Shape;296;p14"/>
          <p:cNvSpPr/>
          <p:nvPr/>
        </p:nvSpPr>
        <p:spPr>
          <a:xfrm>
            <a:off x="6190370" y="2115654"/>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297" name="Google Shape;297;p14"/>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
            </a:r>
            <a:br>
              <a:rPr lang="ka-GE" sz="2400" b="0" i="0" u="none" strike="noStrike" dirty="0">
                <a:solidFill>
                  <a:schemeClr val="lt1"/>
                </a:solidFill>
                <a:latin typeface="Calibri"/>
                <a:ea typeface="Calibri"/>
                <a:cs typeface="Calibri"/>
                <a:sym typeface="Calibri"/>
              </a:rPr>
            </a:br>
            <a:r>
              <a:rPr lang="ka-GE" sz="2400" b="0" i="0" u="none" strike="noStrike" dirty="0" smtClean="0">
                <a:solidFill>
                  <a:schemeClr val="lt1"/>
                </a:solidFill>
                <a:latin typeface="Calibri"/>
                <a:ea typeface="Calibri"/>
                <a:cs typeface="Calibri"/>
                <a:sym typeface="Calibri"/>
              </a:rPr>
              <a:t>In </a:t>
            </a:r>
            <a:r>
              <a:rPr lang="ka-GE" sz="2400" b="0" i="0" u="none" strike="noStrike" dirty="0">
                <a:solidFill>
                  <a:schemeClr val="lt1"/>
                </a:solidFill>
                <a:latin typeface="Calibri"/>
                <a:ea typeface="Calibri"/>
                <a:cs typeface="Calibri"/>
                <a:sym typeface="Calibri"/>
              </a:rPr>
              <a:t>or near the centre of a town or city, especially the business or shopping areas</a:t>
            </a:r>
            <a:br>
              <a:rPr lang="ka-GE" sz="2400" b="0" i="0" u="none" strike="noStrike" dirty="0">
                <a:solidFill>
                  <a:schemeClr val="lt1"/>
                </a:solidFill>
                <a:latin typeface="Calibri"/>
                <a:ea typeface="Calibri"/>
                <a:cs typeface="Calibri"/>
                <a:sym typeface="Calibri"/>
              </a:rPr>
            </a:b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19622 0.48079 " pathEditMode="relative" rAng="0" ptsTypes="AA">
                                      <p:cBhvr>
                                        <p:cTn id="6" dur="2000" fill="hold"/>
                                        <p:tgtEl>
                                          <p:spTgt spid="292"/>
                                        </p:tgtEl>
                                        <p:attrNameLst>
                                          <p:attrName>ppt_x</p:attrName>
                                          <p:attrName>ppt_y</p:attrName>
                                        </p:attrNameLst>
                                      </p:cBhvr>
                                      <p:rCtr x="9805" y="2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5"/>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304" name="Google Shape;304;p15"/>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305" name="Google Shape;305;p15"/>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306" name="Google Shape;306;p15"/>
          <p:cNvSpPr/>
          <p:nvPr/>
        </p:nvSpPr>
        <p:spPr>
          <a:xfrm>
            <a:off x="1658217" y="1978096"/>
            <a:ext cx="1562963" cy="10000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commuting</a:t>
            </a:r>
            <a:endParaRPr sz="2000" b="0" i="0" u="none" strike="noStrike">
              <a:solidFill>
                <a:schemeClr val="lt1"/>
              </a:solidFill>
              <a:latin typeface="Calibri"/>
              <a:ea typeface="Calibri"/>
              <a:cs typeface="Calibri"/>
              <a:sym typeface="Calibri"/>
            </a:endParaRPr>
          </a:p>
        </p:txBody>
      </p:sp>
      <p:sp>
        <p:nvSpPr>
          <p:cNvPr id="307" name="Google Shape;307;p15"/>
          <p:cNvSpPr/>
          <p:nvPr/>
        </p:nvSpPr>
        <p:spPr>
          <a:xfrm>
            <a:off x="6931938" y="1978096"/>
            <a:ext cx="1418485"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dirty="0" smtClean="0">
                <a:solidFill>
                  <a:schemeClr val="lt1"/>
                </a:solidFill>
                <a:latin typeface="Calibri"/>
                <a:ea typeface="Calibri"/>
                <a:cs typeface="Calibri"/>
                <a:sym typeface="Calibri"/>
              </a:rPr>
              <a:t>motor</a:t>
            </a:r>
            <a:r>
              <a:rPr lang="ka-GE" sz="2000" b="0" i="0" u="none" strike="noStrike" dirty="0" smtClean="0">
                <a:solidFill>
                  <a:schemeClr val="lt1"/>
                </a:solidFill>
                <a:latin typeface="Calibri"/>
                <a:ea typeface="Calibri"/>
                <a:cs typeface="Calibri"/>
                <a:sym typeface="Calibri"/>
              </a:rPr>
              <a:t>way</a:t>
            </a:r>
            <a:endParaRPr sz="2000" b="0" i="0" u="none" strike="noStrike" dirty="0">
              <a:solidFill>
                <a:schemeClr val="lt1"/>
              </a:solidFill>
              <a:latin typeface="Calibri"/>
              <a:ea typeface="Calibri"/>
              <a:cs typeface="Calibri"/>
              <a:sym typeface="Calibri"/>
            </a:endParaRPr>
          </a:p>
        </p:txBody>
      </p:sp>
      <p:sp>
        <p:nvSpPr>
          <p:cNvPr id="308" name="Google Shape;308;p15"/>
          <p:cNvSpPr/>
          <p:nvPr/>
        </p:nvSpPr>
        <p:spPr>
          <a:xfrm>
            <a:off x="3545104" y="1978097"/>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309" name="Google Shape;309;p15"/>
          <p:cNvSpPr/>
          <p:nvPr/>
        </p:nvSpPr>
        <p:spPr>
          <a:xfrm>
            <a:off x="8612773" y="1978096"/>
            <a:ext cx="1461413"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skyscraper</a:t>
            </a:r>
            <a:endParaRPr sz="2000" b="0" i="0" u="none" strike="noStrike">
              <a:solidFill>
                <a:schemeClr val="lt1"/>
              </a:solidFill>
              <a:latin typeface="Calibri"/>
              <a:ea typeface="Calibri"/>
              <a:cs typeface="Calibri"/>
              <a:sym typeface="Calibri"/>
            </a:endParaRPr>
          </a:p>
        </p:txBody>
      </p:sp>
      <p:sp>
        <p:nvSpPr>
          <p:cNvPr id="310" name="Google Shape;310;p15"/>
          <p:cNvSpPr/>
          <p:nvPr/>
        </p:nvSpPr>
        <p:spPr>
          <a:xfrm>
            <a:off x="5058449" y="1969480"/>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311" name="Google Shape;311;p15"/>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A</a:t>
            </a:r>
            <a:r>
              <a:rPr lang="ka-GE" sz="2400" b="0" i="0" u="none" strike="noStrike" dirty="0">
                <a:solidFill>
                  <a:schemeClr val="lt1"/>
                </a:solidFill>
                <a:latin typeface="Calibri"/>
                <a:ea typeface="Calibri"/>
                <a:cs typeface="Calibri"/>
                <a:sym typeface="Calibri"/>
              </a:rPr>
              <a:t> wide road built for fast travel between towns and </a:t>
            </a:r>
            <a:r>
              <a:rPr lang="ka-GE" sz="2400" b="0" i="0" u="none" strike="noStrike" dirty="0" smtClean="0">
                <a:solidFill>
                  <a:schemeClr val="lt1"/>
                </a:solidFill>
                <a:latin typeface="Calibri"/>
                <a:ea typeface="Calibri"/>
                <a:cs typeface="Calibri"/>
                <a:sym typeface="Calibri"/>
              </a:rPr>
              <a:t>cities</a:t>
            </a: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3.7037E-6 L -0.13437 0.49422 " pathEditMode="relative" rAng="0" ptsTypes="AA">
                                      <p:cBhvr>
                                        <p:cTn id="6" dur="2000" fill="hold"/>
                                        <p:tgtEl>
                                          <p:spTgt spid="307"/>
                                        </p:tgtEl>
                                        <p:attrNameLst>
                                          <p:attrName>ppt_x</p:attrName>
                                          <p:attrName>ppt_y</p:attrName>
                                        </p:attrNameLst>
                                      </p:cBhvr>
                                      <p:rCtr x="-6719" y="2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6"/>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318" name="Google Shape;318;p16"/>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319" name="Google Shape;319;p16"/>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320" name="Google Shape;320;p16"/>
          <p:cNvSpPr/>
          <p:nvPr/>
        </p:nvSpPr>
        <p:spPr>
          <a:xfrm>
            <a:off x="1658217" y="1978096"/>
            <a:ext cx="1562963" cy="10000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commuting</a:t>
            </a:r>
            <a:endParaRPr sz="2000" b="0" i="0" u="none" strike="noStrike">
              <a:solidFill>
                <a:schemeClr val="lt1"/>
              </a:solidFill>
              <a:latin typeface="Calibri"/>
              <a:ea typeface="Calibri"/>
              <a:cs typeface="Calibri"/>
              <a:sym typeface="Calibri"/>
            </a:endParaRPr>
          </a:p>
        </p:txBody>
      </p:sp>
      <p:sp>
        <p:nvSpPr>
          <p:cNvPr id="321" name="Google Shape;321;p16"/>
          <p:cNvSpPr/>
          <p:nvPr/>
        </p:nvSpPr>
        <p:spPr>
          <a:xfrm>
            <a:off x="3545104" y="1978097"/>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322" name="Google Shape;322;p16"/>
          <p:cNvSpPr/>
          <p:nvPr/>
        </p:nvSpPr>
        <p:spPr>
          <a:xfrm>
            <a:off x="7045444" y="1995326"/>
            <a:ext cx="1461413" cy="98280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skyscraper</a:t>
            </a:r>
            <a:endParaRPr sz="2000" b="0" i="0" u="none" strike="noStrike">
              <a:solidFill>
                <a:schemeClr val="lt1"/>
              </a:solidFill>
              <a:latin typeface="Calibri"/>
              <a:ea typeface="Calibri"/>
              <a:cs typeface="Calibri"/>
              <a:sym typeface="Calibri"/>
            </a:endParaRPr>
          </a:p>
        </p:txBody>
      </p:sp>
      <p:sp>
        <p:nvSpPr>
          <p:cNvPr id="323" name="Google Shape;323;p16"/>
          <p:cNvSpPr/>
          <p:nvPr/>
        </p:nvSpPr>
        <p:spPr>
          <a:xfrm>
            <a:off x="5058449" y="1969480"/>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324" name="Google Shape;324;p16"/>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A </a:t>
            </a:r>
            <a:r>
              <a:rPr lang="ka-GE" sz="2400" b="0" i="0" u="none" strike="noStrike" dirty="0">
                <a:solidFill>
                  <a:schemeClr val="lt1"/>
                </a:solidFill>
                <a:latin typeface="Calibri"/>
                <a:ea typeface="Calibri"/>
                <a:cs typeface="Calibri"/>
                <a:sym typeface="Calibri"/>
              </a:rPr>
              <a:t>very tall building containing offices or flats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5.55112E-17 L -0.14622 0.52593 " pathEditMode="relative" rAng="0" ptsTypes="AA">
                                      <p:cBhvr>
                                        <p:cTn id="6" dur="2000" fill="hold"/>
                                        <p:tgtEl>
                                          <p:spTgt spid="322"/>
                                        </p:tgtEl>
                                        <p:attrNameLst>
                                          <p:attrName>ppt_x</p:attrName>
                                          <p:attrName>ppt_y</p:attrName>
                                        </p:attrNameLst>
                                      </p:cBhvr>
                                      <p:rCtr x="-7318"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7"/>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331" name="Google Shape;331;p17"/>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332" name="Google Shape;332;p17"/>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333" name="Google Shape;333;p17"/>
          <p:cNvSpPr/>
          <p:nvPr/>
        </p:nvSpPr>
        <p:spPr>
          <a:xfrm>
            <a:off x="3568937" y="1978096"/>
            <a:ext cx="1562963" cy="10000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commuting</a:t>
            </a:r>
            <a:endParaRPr sz="2000" b="0" i="0" u="none" strike="noStrike">
              <a:solidFill>
                <a:schemeClr val="lt1"/>
              </a:solidFill>
              <a:latin typeface="Calibri"/>
              <a:ea typeface="Calibri"/>
              <a:cs typeface="Calibri"/>
              <a:sym typeface="Calibri"/>
            </a:endParaRPr>
          </a:p>
        </p:txBody>
      </p:sp>
      <p:sp>
        <p:nvSpPr>
          <p:cNvPr id="334" name="Google Shape;334;p17"/>
          <p:cNvSpPr/>
          <p:nvPr/>
        </p:nvSpPr>
        <p:spPr>
          <a:xfrm>
            <a:off x="5455824" y="1978097"/>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335" name="Google Shape;335;p17"/>
          <p:cNvSpPr/>
          <p:nvPr/>
        </p:nvSpPr>
        <p:spPr>
          <a:xfrm>
            <a:off x="6969169" y="1969480"/>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336" name="Google Shape;336;p17"/>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To</a:t>
            </a:r>
            <a:r>
              <a:rPr lang="ka-GE" sz="2400" b="0" i="0" u="none" strike="noStrike" dirty="0">
                <a:solidFill>
                  <a:schemeClr val="lt1"/>
                </a:solidFill>
                <a:latin typeface="Calibri"/>
                <a:ea typeface="Calibri"/>
                <a:cs typeface="Calibri"/>
                <a:sym typeface="Calibri"/>
              </a:rPr>
              <a:t> travel regularly to and from </a:t>
            </a:r>
            <a:r>
              <a:rPr lang="ka-GE" sz="2400" b="0" i="0" u="none" strike="noStrike" dirty="0" smtClean="0">
                <a:solidFill>
                  <a:schemeClr val="lt1"/>
                </a:solidFill>
                <a:latin typeface="Calibri"/>
                <a:ea typeface="Calibri"/>
                <a:cs typeface="Calibri"/>
                <a:sym typeface="Calibri"/>
              </a:rPr>
              <a:t>work</a:t>
            </a: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2.59259E-6 L 0.16302 0.49144 " pathEditMode="relative" rAng="0" ptsTypes="AA">
                                      <p:cBhvr>
                                        <p:cTn id="6" dur="2000" fill="hold"/>
                                        <p:tgtEl>
                                          <p:spTgt spid="333"/>
                                        </p:tgtEl>
                                        <p:attrNameLst>
                                          <p:attrName>ppt_x</p:attrName>
                                          <p:attrName>ppt_y</p:attrName>
                                        </p:attrNameLst>
                                      </p:cBhvr>
                                      <p:rCtr x="8151"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18"/>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343" name="Google Shape;343;p18"/>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344" name="Google Shape;344;p18"/>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345" name="Google Shape;345;p18"/>
          <p:cNvSpPr/>
          <p:nvPr/>
        </p:nvSpPr>
        <p:spPr>
          <a:xfrm>
            <a:off x="4404928" y="1978097"/>
            <a:ext cx="1247488"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crowded</a:t>
            </a:r>
            <a:endParaRPr sz="2000" b="0" i="0" u="none" strike="noStrike">
              <a:solidFill>
                <a:schemeClr val="lt1"/>
              </a:solidFill>
              <a:latin typeface="Calibri"/>
              <a:ea typeface="Calibri"/>
              <a:cs typeface="Calibri"/>
              <a:sym typeface="Calibri"/>
            </a:endParaRPr>
          </a:p>
        </p:txBody>
      </p:sp>
      <p:sp>
        <p:nvSpPr>
          <p:cNvPr id="346" name="Google Shape;346;p18"/>
          <p:cNvSpPr/>
          <p:nvPr/>
        </p:nvSpPr>
        <p:spPr>
          <a:xfrm>
            <a:off x="5918273" y="1969480"/>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347" name="Google Shape;347;p18"/>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Containing</a:t>
            </a:r>
            <a:r>
              <a:rPr lang="ka-GE" sz="2400" b="0" i="0" u="none" strike="noStrike" dirty="0">
                <a:solidFill>
                  <a:schemeClr val="lt1"/>
                </a:solidFill>
                <a:latin typeface="Calibri"/>
                <a:ea typeface="Calibri"/>
                <a:cs typeface="Calibri"/>
                <a:sym typeface="Calibri"/>
              </a:rPr>
              <a:t> a lot of people, especially too </a:t>
            </a:r>
            <a:r>
              <a:rPr lang="ka-GE" sz="2400" b="0" i="0" u="none" strike="noStrike" dirty="0" smtClean="0">
                <a:solidFill>
                  <a:schemeClr val="lt1"/>
                </a:solidFill>
                <a:latin typeface="Calibri"/>
                <a:ea typeface="Calibri"/>
                <a:cs typeface="Calibri"/>
                <a:sym typeface="Calibri"/>
              </a:rPr>
              <a:t>many</a:t>
            </a: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112E-17 -2.59259E-6 L 0.09766 0.51922 " pathEditMode="relative" rAng="0" ptsTypes="AA">
                                      <p:cBhvr>
                                        <p:cTn id="6" dur="2000" fill="hold"/>
                                        <p:tgtEl>
                                          <p:spTgt spid="345"/>
                                        </p:tgtEl>
                                        <p:attrNameLst>
                                          <p:attrName>ppt_x</p:attrName>
                                          <p:attrName>ppt_y</p:attrName>
                                        </p:attrNameLst>
                                      </p:cBhvr>
                                      <p:rCtr x="4883" y="2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19"/>
          <p:cNvPicPr preferRelativeResize="0"/>
          <p:nvPr/>
        </p:nvPicPr>
        <p:blipFill rotWithShape="1">
          <a:blip r:embed="rId3">
            <a:alphaModFix/>
          </a:blip>
          <a:srcRect/>
          <a:stretch/>
        </p:blipFill>
        <p:spPr>
          <a:xfrm>
            <a:off x="666210" y="358370"/>
            <a:ext cx="2164081" cy="968991"/>
          </a:xfrm>
          <a:prstGeom prst="rect">
            <a:avLst/>
          </a:prstGeom>
          <a:noFill/>
          <a:ln>
            <a:noFill/>
          </a:ln>
        </p:spPr>
      </p:pic>
      <p:pic>
        <p:nvPicPr>
          <p:cNvPr id="354" name="Google Shape;354;p19"/>
          <p:cNvPicPr preferRelativeResize="0"/>
          <p:nvPr/>
        </p:nvPicPr>
        <p:blipFill rotWithShape="1">
          <a:blip r:embed="rId4">
            <a:alphaModFix/>
          </a:blip>
          <a:srcRect/>
          <a:stretch/>
        </p:blipFill>
        <p:spPr>
          <a:xfrm>
            <a:off x="2830291" y="358369"/>
            <a:ext cx="2376972" cy="968991"/>
          </a:xfrm>
          <a:prstGeom prst="rect">
            <a:avLst/>
          </a:prstGeom>
          <a:noFill/>
          <a:ln>
            <a:noFill/>
          </a:ln>
        </p:spPr>
      </p:pic>
      <p:sp>
        <p:nvSpPr>
          <p:cNvPr id="355" name="Google Shape;355;p19"/>
          <p:cNvSpPr/>
          <p:nvPr/>
        </p:nvSpPr>
        <p:spPr>
          <a:xfrm>
            <a:off x="8325852" y="279155"/>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
        <p:nvSpPr>
          <p:cNvPr id="356" name="Google Shape;356;p19"/>
          <p:cNvSpPr/>
          <p:nvPr/>
        </p:nvSpPr>
        <p:spPr>
          <a:xfrm>
            <a:off x="5058449" y="1969480"/>
            <a:ext cx="1611139" cy="100003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000" b="0" i="0" u="none" strike="noStrike">
                <a:solidFill>
                  <a:schemeClr val="lt1"/>
                </a:solidFill>
                <a:latin typeface="Calibri"/>
                <a:ea typeface="Calibri"/>
                <a:cs typeface="Calibri"/>
                <a:sym typeface="Calibri"/>
              </a:rPr>
              <a:t>suburb</a:t>
            </a:r>
            <a:endParaRPr sz="2000" b="0" i="0" u="none" strike="noStrike">
              <a:solidFill>
                <a:schemeClr val="lt1"/>
              </a:solidFill>
              <a:latin typeface="Calibri"/>
              <a:ea typeface="Calibri"/>
              <a:cs typeface="Calibri"/>
              <a:sym typeface="Calibri"/>
            </a:endParaRPr>
          </a:p>
        </p:txBody>
      </p:sp>
      <p:sp>
        <p:nvSpPr>
          <p:cNvPr id="357" name="Google Shape;357;p19"/>
          <p:cNvSpPr/>
          <p:nvPr/>
        </p:nvSpPr>
        <p:spPr>
          <a:xfrm>
            <a:off x="383859" y="3833391"/>
            <a:ext cx="11164674" cy="12804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
            </a:r>
            <a:br>
              <a:rPr lang="ka-GE" sz="2400" b="0" i="0" u="none" strike="noStrike" dirty="0">
                <a:solidFill>
                  <a:schemeClr val="lt1"/>
                </a:solidFill>
                <a:latin typeface="Calibri"/>
                <a:ea typeface="Calibri"/>
                <a:cs typeface="Calibri"/>
                <a:sym typeface="Calibri"/>
              </a:rPr>
            </a:br>
            <a:r>
              <a:rPr lang="ka-GE" sz="2400" b="0" i="0" u="none" strike="noStrike" dirty="0" smtClean="0">
                <a:solidFill>
                  <a:schemeClr val="lt1"/>
                </a:solidFill>
                <a:latin typeface="Calibri"/>
                <a:ea typeface="Calibri"/>
                <a:cs typeface="Calibri"/>
                <a:sym typeface="Calibri"/>
              </a:rPr>
              <a:t>An</a:t>
            </a:r>
            <a:r>
              <a:rPr lang="ka-GE" sz="2400" b="0" i="0" u="none" strike="noStrike" dirty="0">
                <a:solidFill>
                  <a:schemeClr val="lt1"/>
                </a:solidFill>
                <a:latin typeface="Calibri"/>
                <a:ea typeface="Calibri"/>
                <a:cs typeface="Calibri"/>
                <a:sym typeface="Calibri"/>
              </a:rPr>
              <a:t> area or town near a large city but away from its centre, where there are many houses, especially for middle-class people</a:t>
            </a:r>
            <a:br>
              <a:rPr lang="ka-GE" sz="2400" b="0" i="0" u="none" strike="noStrike" dirty="0">
                <a:solidFill>
                  <a:schemeClr val="lt1"/>
                </a:solidFill>
                <a:latin typeface="Calibri"/>
                <a:ea typeface="Calibri"/>
                <a:cs typeface="Calibri"/>
                <a:sym typeface="Calibri"/>
              </a:rPr>
            </a:br>
            <a:endParaRPr sz="2400" b="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4.81481E-6 L 0.00586 0.50509 " pathEditMode="relative" rAng="0" ptsTypes="AA">
                                      <p:cBhvr>
                                        <p:cTn id="6" dur="2000" fill="hold"/>
                                        <p:tgtEl>
                                          <p:spTgt spid="356"/>
                                        </p:tgtEl>
                                        <p:attrNameLst>
                                          <p:attrName>ppt_x</p:attrName>
                                          <p:attrName>ppt_y</p:attrName>
                                        </p:attrNameLst>
                                      </p:cBhvr>
                                      <p:rCtr x="286" y="2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15936" y="3402767"/>
            <a:ext cx="12207936" cy="181379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6600"/>
              <a:buFont typeface="Calibri"/>
              <a:buNone/>
            </a:pPr>
            <a:endParaRPr sz="6600" b="1" i="1" u="none" strike="noStrike">
              <a:solidFill>
                <a:schemeClr val="lt1"/>
              </a:solidFill>
              <a:latin typeface="Calibri"/>
              <a:ea typeface="Calibri"/>
              <a:cs typeface="Calibri"/>
              <a:sym typeface="Calibri"/>
            </a:endParaRPr>
          </a:p>
        </p:txBody>
      </p:sp>
      <p:sp>
        <p:nvSpPr>
          <p:cNvPr id="91" name="Google Shape;91;p2"/>
          <p:cNvSpPr/>
          <p:nvPr/>
        </p:nvSpPr>
        <p:spPr>
          <a:xfrm>
            <a:off x="2467303" y="4481393"/>
            <a:ext cx="7241458" cy="9144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a:solidFill>
                <a:schemeClr val="lt1"/>
              </a:solidFill>
              <a:latin typeface="Calibri"/>
              <a:ea typeface="Calibri"/>
              <a:cs typeface="Calibri"/>
              <a:sym typeface="Calibri"/>
            </a:endParaRPr>
          </a:p>
        </p:txBody>
      </p:sp>
      <p:sp>
        <p:nvSpPr>
          <p:cNvPr id="92" name="Google Shape;92;p2"/>
          <p:cNvSpPr txBox="1"/>
          <p:nvPr/>
        </p:nvSpPr>
        <p:spPr>
          <a:xfrm>
            <a:off x="2385241" y="4660629"/>
            <a:ext cx="7241458" cy="104587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3600"/>
              <a:buFont typeface="Arial"/>
              <a:buNone/>
            </a:pPr>
            <a:r>
              <a:rPr lang="ka-GE" sz="3600" b="0" i="0" u="none" strike="noStrike">
                <a:solidFill>
                  <a:schemeClr val="lt1"/>
                </a:solidFill>
                <a:latin typeface="Calibri"/>
                <a:ea typeface="Calibri"/>
                <a:cs typeface="Calibri"/>
                <a:sym typeface="Calibri"/>
              </a:rPr>
              <a:t>ზოგადი ინგლისური დონე: B1 </a:t>
            </a:r>
            <a:endParaRPr sz="3600" b="0" i="0" u="none" strike="noStrike">
              <a:solidFill>
                <a:schemeClr val="lt1"/>
              </a:solidFill>
              <a:latin typeface="Calibri"/>
              <a:ea typeface="Calibri"/>
              <a:cs typeface="Calibri"/>
              <a:sym typeface="Calibri"/>
            </a:endParaRPr>
          </a:p>
        </p:txBody>
      </p:sp>
      <p:pic>
        <p:nvPicPr>
          <p:cNvPr id="93" name="Google Shape;93;p2"/>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94" name="Google Shape;94;p2"/>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95" name="Google Shape;95;p2"/>
          <p:cNvSpPr txBox="1"/>
          <p:nvPr/>
        </p:nvSpPr>
        <p:spPr>
          <a:xfrm>
            <a:off x="1974169" y="2282802"/>
            <a:ext cx="862349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ka-GE" sz="4800" b="0" i="0" u="none" strike="noStrike" dirty="0">
                <a:solidFill>
                  <a:schemeClr val="lt1"/>
                </a:solidFill>
                <a:latin typeface="Calibri"/>
                <a:ea typeface="Calibri"/>
                <a:cs typeface="Calibri"/>
                <a:sym typeface="Calibri"/>
              </a:rPr>
              <a:t>Living in a </a:t>
            </a:r>
            <a:r>
              <a:rPr lang="ka-GE" sz="4800" dirty="0">
                <a:solidFill>
                  <a:schemeClr val="lt1"/>
                </a:solidFill>
                <a:latin typeface="Calibri"/>
                <a:ea typeface="Calibri"/>
                <a:cs typeface="Calibri"/>
                <a:sym typeface="Calibri"/>
              </a:rPr>
              <a:t>C</a:t>
            </a:r>
            <a:r>
              <a:rPr lang="ka-GE" sz="4800" b="0" i="0" u="none" strike="noStrike" dirty="0">
                <a:solidFill>
                  <a:schemeClr val="lt1"/>
                </a:solidFill>
                <a:latin typeface="Calibri"/>
                <a:ea typeface="Calibri"/>
                <a:cs typeface="Calibri"/>
                <a:sym typeface="Calibri"/>
              </a:rPr>
              <a:t>ity</a:t>
            </a:r>
            <a:endParaRPr sz="4800" b="0" i="0" u="none" strike="noStrik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4800" b="0" i="0" u="none" strike="noStrike" dirty="0">
                <a:solidFill>
                  <a:schemeClr val="lt1"/>
                </a:solidFill>
                <a:latin typeface="Calibri"/>
                <a:ea typeface="Calibri"/>
                <a:cs typeface="Calibri"/>
                <a:sym typeface="Calibri"/>
              </a:rPr>
              <a:t>ქალაქში ცხოვრება</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grpSp>
        <p:nvGrpSpPr>
          <p:cNvPr id="367" name="Google Shape;367;p20"/>
          <p:cNvGrpSpPr/>
          <p:nvPr/>
        </p:nvGrpSpPr>
        <p:grpSpPr>
          <a:xfrm>
            <a:off x="1532879" y="111653"/>
            <a:ext cx="9124586" cy="6031869"/>
            <a:chOff x="653927" y="-1255776"/>
            <a:chExt cx="9124586" cy="6031869"/>
          </a:xfrm>
        </p:grpSpPr>
        <p:sp>
          <p:nvSpPr>
            <p:cNvPr id="368" name="Google Shape;368;p20"/>
            <p:cNvSpPr/>
            <p:nvPr/>
          </p:nvSpPr>
          <p:spPr>
            <a:xfrm>
              <a:off x="4286062" y="1470092"/>
              <a:ext cx="1690171" cy="1066856"/>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txBox="1"/>
            <p:nvPr/>
          </p:nvSpPr>
          <p:spPr>
            <a:xfrm>
              <a:off x="4533582" y="1626329"/>
              <a:ext cx="1195131" cy="75438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ka-GE" sz="1900" b="0" i="0" u="none" strike="noStrike" dirty="0">
                  <a:solidFill>
                    <a:schemeClr val="lt1"/>
                  </a:solidFill>
                  <a:latin typeface="Calibri"/>
                  <a:ea typeface="Calibri"/>
                  <a:cs typeface="Calibri"/>
                  <a:sym typeface="Calibri"/>
                </a:rPr>
                <a:t>Vocabulary  ლექსიკა</a:t>
              </a:r>
              <a:endParaRPr sz="1900" b="0" i="0" u="none" strike="noStrike" dirty="0">
                <a:solidFill>
                  <a:schemeClr val="lt1"/>
                </a:solidFill>
                <a:latin typeface="Calibri"/>
                <a:ea typeface="Calibri"/>
                <a:cs typeface="Calibri"/>
                <a:sym typeface="Calibri"/>
              </a:endParaRPr>
            </a:p>
          </p:txBody>
        </p:sp>
        <p:sp>
          <p:nvSpPr>
            <p:cNvPr id="371" name="Google Shape;371;p20"/>
            <p:cNvSpPr txBox="1"/>
            <p:nvPr/>
          </p:nvSpPr>
          <p:spPr>
            <a:xfrm rot="-1106399">
              <a:off x="3017245" y="1615007"/>
              <a:ext cx="150126" cy="1501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a:solidFill>
                  <a:schemeClr val="dk1"/>
                </a:solidFill>
                <a:latin typeface="Calibri"/>
                <a:ea typeface="Calibri"/>
                <a:cs typeface="Calibri"/>
                <a:sym typeface="Calibri"/>
              </a:endParaRPr>
            </a:p>
          </p:txBody>
        </p:sp>
        <p:sp>
          <p:nvSpPr>
            <p:cNvPr id="372" name="Google Shape;372;p20"/>
            <p:cNvSpPr/>
            <p:nvPr/>
          </p:nvSpPr>
          <p:spPr>
            <a:xfrm>
              <a:off x="653927" y="1902457"/>
              <a:ext cx="1793032" cy="101063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txBox="1"/>
            <p:nvPr/>
          </p:nvSpPr>
          <p:spPr>
            <a:xfrm>
              <a:off x="878571" y="2047008"/>
              <a:ext cx="1267866" cy="71462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colourful</a:t>
              </a:r>
              <a:endParaRPr dirty="0"/>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(adj.)</a:t>
              </a:r>
              <a:endParaRPr dirty="0"/>
            </a:p>
          </p:txBody>
        </p:sp>
        <p:sp>
          <p:nvSpPr>
            <p:cNvPr id="375" name="Google Shape;375;p20"/>
            <p:cNvSpPr txBox="1"/>
            <p:nvPr/>
          </p:nvSpPr>
          <p:spPr>
            <a:xfrm rot="4607970">
              <a:off x="5491460" y="2032074"/>
              <a:ext cx="58289" cy="5828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a:solidFill>
                  <a:schemeClr val="dk1"/>
                </a:solidFill>
                <a:latin typeface="Calibri"/>
                <a:ea typeface="Calibri"/>
                <a:cs typeface="Calibri"/>
                <a:sym typeface="Calibri"/>
              </a:endParaRPr>
            </a:p>
          </p:txBody>
        </p:sp>
        <p:sp>
          <p:nvSpPr>
            <p:cNvPr id="376" name="Google Shape;376;p20"/>
            <p:cNvSpPr/>
            <p:nvPr/>
          </p:nvSpPr>
          <p:spPr>
            <a:xfrm>
              <a:off x="6440528" y="3128935"/>
              <a:ext cx="1990159" cy="1365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txBox="1"/>
            <p:nvPr/>
          </p:nvSpPr>
          <p:spPr>
            <a:xfrm>
              <a:off x="6865433" y="3368800"/>
              <a:ext cx="1267866" cy="1144325"/>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world-class</a:t>
              </a:r>
              <a:endParaRPr sz="1800" dirty="0"/>
            </a:p>
            <a:p>
              <a:pPr marL="0" marR="0" lvl="0" indent="0" algn="ctr" rtl="0">
                <a:lnSpc>
                  <a:spcPct val="90000"/>
                </a:lnSpc>
                <a:spcBef>
                  <a:spcPts val="595"/>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(adj.)</a:t>
              </a:r>
              <a:endParaRPr sz="1800" dirty="0"/>
            </a:p>
          </p:txBody>
        </p:sp>
        <p:sp>
          <p:nvSpPr>
            <p:cNvPr id="379" name="Google Shape;379;p20"/>
            <p:cNvSpPr txBox="1"/>
            <p:nvPr/>
          </p:nvSpPr>
          <p:spPr>
            <a:xfrm rot="-354414">
              <a:off x="6602597" y="798041"/>
              <a:ext cx="53447" cy="53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a:solidFill>
                  <a:schemeClr val="dk1"/>
                </a:solidFill>
                <a:latin typeface="Calibri"/>
                <a:ea typeface="Calibri"/>
                <a:cs typeface="Calibri"/>
                <a:sym typeface="Calibri"/>
              </a:endParaRPr>
            </a:p>
          </p:txBody>
        </p:sp>
        <p:sp>
          <p:nvSpPr>
            <p:cNvPr id="380" name="Google Shape;380;p20"/>
            <p:cNvSpPr/>
            <p:nvPr/>
          </p:nvSpPr>
          <p:spPr>
            <a:xfrm>
              <a:off x="4142651" y="-1255776"/>
              <a:ext cx="1889630" cy="1281496"/>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txBox="1"/>
            <p:nvPr/>
          </p:nvSpPr>
          <p:spPr>
            <a:xfrm>
              <a:off x="4187290" y="-1114854"/>
              <a:ext cx="1800351" cy="906154"/>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populated</a:t>
              </a:r>
              <a:endParaRPr dirty="0"/>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(adj.)</a:t>
              </a:r>
              <a:endParaRPr sz="2000" b="0" i="0" u="none" strike="noStrike" dirty="0">
                <a:solidFill>
                  <a:schemeClr val="lt1"/>
                </a:solidFill>
                <a:latin typeface="Calibri"/>
                <a:ea typeface="Calibri"/>
                <a:cs typeface="Calibri"/>
                <a:sym typeface="Calibri"/>
              </a:endParaRPr>
            </a:p>
          </p:txBody>
        </p:sp>
        <p:sp>
          <p:nvSpPr>
            <p:cNvPr id="383" name="Google Shape;383;p20"/>
            <p:cNvSpPr txBox="1"/>
            <p:nvPr/>
          </p:nvSpPr>
          <p:spPr>
            <a:xfrm rot="1539436">
              <a:off x="7032868" y="1782391"/>
              <a:ext cx="128804" cy="12880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a:solidFill>
                  <a:schemeClr val="dk1"/>
                </a:solidFill>
                <a:latin typeface="Calibri"/>
                <a:ea typeface="Calibri"/>
                <a:cs typeface="Calibri"/>
                <a:sym typeface="Calibri"/>
              </a:endParaRPr>
            </a:p>
          </p:txBody>
        </p:sp>
        <p:sp>
          <p:nvSpPr>
            <p:cNvPr id="384" name="Google Shape;384;p20"/>
            <p:cNvSpPr/>
            <p:nvPr/>
          </p:nvSpPr>
          <p:spPr>
            <a:xfrm>
              <a:off x="7248385" y="-914540"/>
              <a:ext cx="1851625" cy="1281496"/>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txBox="1"/>
            <p:nvPr/>
          </p:nvSpPr>
          <p:spPr>
            <a:xfrm>
              <a:off x="7280443" y="-622055"/>
              <a:ext cx="1800351" cy="906154"/>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intensity</a:t>
              </a:r>
              <a:endParaRPr sz="1800" dirty="0"/>
            </a:p>
            <a:p>
              <a:pPr marL="0" marR="0" lvl="0" indent="0" algn="ctr" rtl="0">
                <a:lnSpc>
                  <a:spcPct val="90000"/>
                </a:lnSpc>
                <a:spcBef>
                  <a:spcPts val="595"/>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(n.)</a:t>
              </a:r>
              <a:endParaRPr sz="2000" b="0" i="0" u="none" strike="noStrike" dirty="0">
                <a:solidFill>
                  <a:schemeClr val="lt1"/>
                </a:solidFill>
                <a:latin typeface="Calibri"/>
                <a:ea typeface="Calibri"/>
                <a:cs typeface="Calibri"/>
                <a:sym typeface="Calibri"/>
              </a:endParaRPr>
            </a:p>
          </p:txBody>
        </p:sp>
        <p:sp>
          <p:nvSpPr>
            <p:cNvPr id="387" name="Google Shape;387;p20"/>
            <p:cNvSpPr txBox="1"/>
            <p:nvPr/>
          </p:nvSpPr>
          <p:spPr>
            <a:xfrm rot="2741386">
              <a:off x="6842536" y="2585475"/>
              <a:ext cx="175081" cy="17508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p:txBody>
        </p:sp>
        <p:sp>
          <p:nvSpPr>
            <p:cNvPr id="388" name="Google Shape;388;p20"/>
            <p:cNvSpPr/>
            <p:nvPr/>
          </p:nvSpPr>
          <p:spPr>
            <a:xfrm>
              <a:off x="7773945" y="1276152"/>
              <a:ext cx="2004568" cy="1281496"/>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txBox="1"/>
            <p:nvPr/>
          </p:nvSpPr>
          <p:spPr>
            <a:xfrm>
              <a:off x="7885484" y="1514082"/>
              <a:ext cx="1800351" cy="906154"/>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modern</a:t>
              </a:r>
              <a:endParaRPr sz="1800" dirty="0"/>
            </a:p>
            <a:p>
              <a:pPr marL="0" marR="0" lvl="0" indent="0" algn="ctr" rtl="0">
                <a:lnSpc>
                  <a:spcPct val="90000"/>
                </a:lnSpc>
                <a:spcBef>
                  <a:spcPts val="595"/>
                </a:spcBef>
                <a:spcAft>
                  <a:spcPts val="0"/>
                </a:spcAft>
                <a:buClr>
                  <a:schemeClr val="lt1"/>
                </a:buClr>
                <a:buSzPts val="1700"/>
                <a:buFont typeface="Calibri"/>
                <a:buNone/>
              </a:pPr>
              <a:r>
                <a:rPr lang="ka-GE" sz="2000" b="0" i="0" u="none" strike="noStrike" dirty="0">
                  <a:solidFill>
                    <a:schemeClr val="lt1"/>
                  </a:solidFill>
                  <a:latin typeface="Calibri"/>
                  <a:ea typeface="Calibri"/>
                  <a:cs typeface="Calibri"/>
                  <a:sym typeface="Calibri"/>
                </a:rPr>
                <a:t>(adj.)</a:t>
              </a:r>
              <a:endParaRPr sz="2000" b="0" i="0" u="none" strike="noStrike" dirty="0">
                <a:solidFill>
                  <a:schemeClr val="lt1"/>
                </a:solidFill>
                <a:latin typeface="Calibri"/>
                <a:ea typeface="Calibri"/>
                <a:cs typeface="Calibri"/>
                <a:sym typeface="Calibri"/>
              </a:endParaRPr>
            </a:p>
          </p:txBody>
        </p:sp>
        <p:sp>
          <p:nvSpPr>
            <p:cNvPr id="391" name="Google Shape;391;p20"/>
            <p:cNvSpPr txBox="1"/>
            <p:nvPr/>
          </p:nvSpPr>
          <p:spPr>
            <a:xfrm rot="-3785112">
              <a:off x="4481418" y="2352156"/>
              <a:ext cx="104329" cy="1043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700"/>
                <a:buFont typeface="Calibri"/>
                <a:buNone/>
              </a:pPr>
              <a:endParaRPr sz="700" b="0" i="0" u="none" strike="noStrike">
                <a:solidFill>
                  <a:schemeClr val="dk1"/>
                </a:solidFill>
                <a:latin typeface="Calibri"/>
                <a:ea typeface="Calibri"/>
                <a:cs typeface="Calibri"/>
                <a:sym typeface="Calibri"/>
              </a:endParaRPr>
            </a:p>
          </p:txBody>
        </p:sp>
        <p:sp>
          <p:nvSpPr>
            <p:cNvPr id="392" name="Google Shape;392;p20"/>
            <p:cNvSpPr/>
            <p:nvPr/>
          </p:nvSpPr>
          <p:spPr>
            <a:xfrm>
              <a:off x="3161223" y="3368800"/>
              <a:ext cx="2036720" cy="1407293"/>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txBox="1"/>
            <p:nvPr/>
          </p:nvSpPr>
          <p:spPr>
            <a:xfrm>
              <a:off x="3487049" y="3530440"/>
              <a:ext cx="1400481" cy="1068553"/>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marvellous</a:t>
              </a:r>
              <a:endParaRPr dirty="0"/>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(adj.)</a:t>
              </a:r>
              <a:endParaRPr dirty="0"/>
            </a:p>
          </p:txBody>
        </p:sp>
        <p:sp>
          <p:nvSpPr>
            <p:cNvPr id="395" name="Google Shape;395;p20"/>
            <p:cNvSpPr txBox="1"/>
            <p:nvPr/>
          </p:nvSpPr>
          <p:spPr>
            <a:xfrm rot="-2236113">
              <a:off x="3215363" y="2367646"/>
              <a:ext cx="178387" cy="17838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p:txBody>
        </p:sp>
        <p:sp>
          <p:nvSpPr>
            <p:cNvPr id="399" name="Google Shape;399;p20"/>
            <p:cNvSpPr txBox="1"/>
            <p:nvPr/>
          </p:nvSpPr>
          <p:spPr>
            <a:xfrm rot="259547">
              <a:off x="3119671" y="746272"/>
              <a:ext cx="124621" cy="1246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800"/>
                <a:buFont typeface="Calibri"/>
                <a:buNone/>
              </a:pPr>
              <a:endParaRPr sz="800" b="0" i="0" u="none" strike="noStrike">
                <a:solidFill>
                  <a:schemeClr val="dk1"/>
                </a:solidFill>
                <a:latin typeface="Calibri"/>
                <a:ea typeface="Calibri"/>
                <a:cs typeface="Calibri"/>
                <a:sym typeface="Calibri"/>
              </a:endParaRPr>
            </a:p>
          </p:txBody>
        </p:sp>
        <p:sp>
          <p:nvSpPr>
            <p:cNvPr id="400" name="Google Shape;400;p20"/>
            <p:cNvSpPr/>
            <p:nvPr/>
          </p:nvSpPr>
          <p:spPr>
            <a:xfrm>
              <a:off x="844399" y="-563428"/>
              <a:ext cx="1945991" cy="1250522"/>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txBox="1"/>
            <p:nvPr/>
          </p:nvSpPr>
          <p:spPr>
            <a:xfrm>
              <a:off x="1108919" y="-433106"/>
              <a:ext cx="1376023" cy="884252"/>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ka-GE" sz="1800" b="0" i="0" u="none" strike="noStrike" dirty="0">
                  <a:solidFill>
                    <a:schemeClr val="lt1"/>
                  </a:solidFill>
                  <a:latin typeface="Calibri"/>
                  <a:ea typeface="Calibri"/>
                  <a:cs typeface="Calibri"/>
                  <a:sym typeface="Calibri"/>
                </a:rPr>
                <a:t>loud</a:t>
              </a:r>
              <a:endParaRPr dirty="0"/>
            </a:p>
            <a:p>
              <a:pPr lvl="0" algn="ctr">
                <a:lnSpc>
                  <a:spcPct val="90000"/>
                </a:lnSpc>
                <a:spcBef>
                  <a:spcPts val="700"/>
                </a:spcBef>
                <a:buClr>
                  <a:schemeClr val="lt1"/>
                </a:buClr>
                <a:buSzPts val="2000"/>
              </a:pPr>
              <a:r>
                <a:rPr lang="en-US" sz="1800" dirty="0">
                  <a:solidFill>
                    <a:schemeClr val="lt1"/>
                  </a:solidFill>
                  <a:latin typeface="Calibri"/>
                  <a:ea typeface="Calibri"/>
                  <a:cs typeface="Calibri"/>
                  <a:sym typeface="Calibri"/>
                </a:rPr>
                <a:t>(adj.)</a:t>
              </a:r>
              <a:endParaRPr lang="en-US" sz="1800" dirty="0"/>
            </a:p>
          </p:txBody>
        </p:sp>
      </p:grpSp>
      <p:sp>
        <p:nvSpPr>
          <p:cNvPr id="402" name="Google Shape;402;p20"/>
          <p:cNvSpPr/>
          <p:nvPr/>
        </p:nvSpPr>
        <p:spPr>
          <a:xfrm>
            <a:off x="1474536" y="4146514"/>
            <a:ext cx="1920344" cy="54635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a:solidFill>
                  <a:schemeClr val="lt1"/>
                </a:solidFill>
                <a:latin typeface="Calibri"/>
                <a:ea typeface="Calibri"/>
                <a:cs typeface="Calibri"/>
                <a:sym typeface="Calibri"/>
              </a:rPr>
              <a:t>ფერადი</a:t>
            </a:r>
            <a:endParaRPr sz="1800" b="0" i="0" u="none" strike="noStrike">
              <a:solidFill>
                <a:schemeClr val="lt1"/>
              </a:solidFill>
              <a:latin typeface="Calibri"/>
              <a:ea typeface="Calibri"/>
              <a:cs typeface="Calibri"/>
              <a:sym typeface="Calibri"/>
            </a:endParaRPr>
          </a:p>
        </p:txBody>
      </p:sp>
      <p:sp>
        <p:nvSpPr>
          <p:cNvPr id="403" name="Google Shape;403;p20"/>
          <p:cNvSpPr/>
          <p:nvPr/>
        </p:nvSpPr>
        <p:spPr>
          <a:xfrm>
            <a:off x="4124564" y="5829585"/>
            <a:ext cx="1876191" cy="6278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600" b="0" i="0" u="none" strike="noStrike" dirty="0">
                <a:solidFill>
                  <a:schemeClr val="lt1"/>
                </a:solidFill>
                <a:latin typeface="Calibri"/>
                <a:ea typeface="Calibri"/>
                <a:cs typeface="Calibri"/>
                <a:sym typeface="Calibri"/>
              </a:rPr>
              <a:t> გასაოცარი</a:t>
            </a:r>
            <a:endParaRPr sz="1600" b="0" i="0" u="none" strike="noStrike" dirty="0">
              <a:solidFill>
                <a:schemeClr val="lt1"/>
              </a:solidFill>
              <a:latin typeface="Calibri"/>
              <a:ea typeface="Calibri"/>
              <a:cs typeface="Calibri"/>
              <a:sym typeface="Calibri"/>
            </a:endParaRPr>
          </a:p>
        </p:txBody>
      </p:sp>
      <p:sp>
        <p:nvSpPr>
          <p:cNvPr id="404" name="Google Shape;404;p20"/>
          <p:cNvSpPr/>
          <p:nvPr/>
        </p:nvSpPr>
        <p:spPr>
          <a:xfrm>
            <a:off x="1776655" y="1946641"/>
            <a:ext cx="1783797" cy="60262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smtClean="0">
                <a:solidFill>
                  <a:schemeClr val="lt1"/>
                </a:solidFill>
                <a:latin typeface="Calibri"/>
                <a:ea typeface="Calibri"/>
                <a:cs typeface="Calibri"/>
                <a:sym typeface="Calibri"/>
              </a:rPr>
              <a:t>ხმამაღალი, ხმაურიანი</a:t>
            </a:r>
            <a:endParaRPr sz="1800" b="0" i="0" u="none" strike="noStrike" dirty="0">
              <a:solidFill>
                <a:schemeClr val="lt1"/>
              </a:solidFill>
              <a:latin typeface="Calibri"/>
              <a:ea typeface="Calibri"/>
              <a:cs typeface="Calibri"/>
              <a:sym typeface="Calibri"/>
            </a:endParaRPr>
          </a:p>
        </p:txBody>
      </p:sp>
      <p:sp>
        <p:nvSpPr>
          <p:cNvPr id="406" name="Google Shape;406;p20"/>
          <p:cNvSpPr/>
          <p:nvPr/>
        </p:nvSpPr>
        <p:spPr>
          <a:xfrm>
            <a:off x="8832065" y="3781021"/>
            <a:ext cx="1830713" cy="57800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600" b="0" i="0" u="none" strike="noStrike">
                <a:solidFill>
                  <a:schemeClr val="lt1"/>
                </a:solidFill>
                <a:latin typeface="Calibri"/>
                <a:ea typeface="Calibri"/>
                <a:cs typeface="Calibri"/>
                <a:sym typeface="Calibri"/>
              </a:rPr>
              <a:t> თანამედროვე</a:t>
            </a:r>
            <a:endParaRPr sz="1600" b="0" i="0" u="none" strike="noStrike">
              <a:solidFill>
                <a:schemeClr val="lt1"/>
              </a:solidFill>
              <a:latin typeface="Calibri"/>
              <a:ea typeface="Calibri"/>
              <a:cs typeface="Calibri"/>
              <a:sym typeface="Calibri"/>
            </a:endParaRPr>
          </a:p>
        </p:txBody>
      </p:sp>
      <p:sp>
        <p:nvSpPr>
          <p:cNvPr id="407" name="Google Shape;407;p20"/>
          <p:cNvSpPr/>
          <p:nvPr/>
        </p:nvSpPr>
        <p:spPr>
          <a:xfrm>
            <a:off x="4990403" y="1320290"/>
            <a:ext cx="2093293" cy="54969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a:solidFill>
                  <a:schemeClr val="lt1"/>
                </a:solidFill>
                <a:latin typeface="Calibri"/>
                <a:ea typeface="Calibri"/>
                <a:cs typeface="Calibri"/>
                <a:sym typeface="Calibri"/>
              </a:rPr>
              <a:t>დასახლებული</a:t>
            </a:r>
            <a:endParaRPr sz="1800" b="0" i="0" u="none" strike="noStrike">
              <a:solidFill>
                <a:schemeClr val="lt1"/>
              </a:solidFill>
              <a:latin typeface="Calibri"/>
              <a:ea typeface="Calibri"/>
              <a:cs typeface="Calibri"/>
              <a:sym typeface="Calibri"/>
            </a:endParaRPr>
          </a:p>
        </p:txBody>
      </p:sp>
      <p:sp>
        <p:nvSpPr>
          <p:cNvPr id="409" name="Google Shape;409;p20"/>
          <p:cNvSpPr/>
          <p:nvPr/>
        </p:nvSpPr>
        <p:spPr>
          <a:xfrm>
            <a:off x="8112416" y="1601532"/>
            <a:ext cx="1945168" cy="6350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600" b="0" i="0" u="none" strike="noStrike" dirty="0">
                <a:solidFill>
                  <a:schemeClr val="lt1"/>
                </a:solidFill>
                <a:latin typeface="Calibri"/>
                <a:ea typeface="Calibri"/>
                <a:cs typeface="Calibri"/>
                <a:sym typeface="Calibri"/>
              </a:rPr>
              <a:t> </a:t>
            </a:r>
            <a:r>
              <a:rPr lang="ka-GE" sz="1600" b="0" i="0" u="none" strike="noStrike" dirty="0" smtClean="0">
                <a:solidFill>
                  <a:schemeClr val="lt1"/>
                </a:solidFill>
                <a:latin typeface="Calibri"/>
                <a:ea typeface="Calibri"/>
                <a:cs typeface="Calibri"/>
                <a:sym typeface="Calibri"/>
              </a:rPr>
              <a:t>სიძლიერე,</a:t>
            </a:r>
            <a:endParaRPr lang="en-US" sz="1600" b="0" i="0" u="none" strike="noStrike" dirty="0" smtClean="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1600" b="0" i="0" u="none" strike="noStrike" dirty="0" smtClean="0">
                <a:solidFill>
                  <a:schemeClr val="lt1"/>
                </a:solidFill>
                <a:latin typeface="Calibri"/>
                <a:ea typeface="Calibri"/>
                <a:cs typeface="Calibri"/>
                <a:sym typeface="Calibri"/>
              </a:rPr>
              <a:t> ინტენსივობა</a:t>
            </a:r>
            <a:endParaRPr sz="1600" b="0" i="0" u="none" strike="noStrike" dirty="0">
              <a:solidFill>
                <a:schemeClr val="lt1"/>
              </a:solidFill>
              <a:latin typeface="Calibri"/>
              <a:ea typeface="Calibri"/>
              <a:cs typeface="Calibri"/>
              <a:sym typeface="Calibri"/>
            </a:endParaRPr>
          </a:p>
        </p:txBody>
      </p:sp>
      <p:sp>
        <p:nvSpPr>
          <p:cNvPr id="410" name="Google Shape;410;p20"/>
          <p:cNvSpPr/>
          <p:nvPr/>
        </p:nvSpPr>
        <p:spPr>
          <a:xfrm>
            <a:off x="7374760" y="5717478"/>
            <a:ext cx="2058856" cy="61479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600" b="0" i="0" u="none" strike="noStrike" dirty="0">
                <a:solidFill>
                  <a:schemeClr val="lt1"/>
                </a:solidFill>
                <a:latin typeface="Calibri"/>
                <a:ea typeface="Calibri"/>
                <a:cs typeface="Calibri"/>
                <a:sym typeface="Calibri"/>
              </a:rPr>
              <a:t> მსოფლიო დონის</a:t>
            </a:r>
            <a:endParaRPr sz="1600" b="0" i="0" u="none" strike="noStrike" dirty="0">
              <a:solidFill>
                <a:schemeClr val="lt1"/>
              </a:solidFill>
              <a:latin typeface="Calibri"/>
              <a:ea typeface="Calibri"/>
              <a:cs typeface="Calibri"/>
              <a:sym typeface="Calibri"/>
            </a:endParaRPr>
          </a:p>
        </p:txBody>
      </p:sp>
      <p:cxnSp>
        <p:nvCxnSpPr>
          <p:cNvPr id="3" name="Straight Connector 2"/>
          <p:cNvCxnSpPr>
            <a:stCxn id="368" idx="0"/>
          </p:cNvCxnSpPr>
          <p:nvPr/>
        </p:nvCxnSpPr>
        <p:spPr>
          <a:xfrm flipH="1" flipV="1">
            <a:off x="6010099" y="1599229"/>
            <a:ext cx="1" cy="1238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482782" y="1368421"/>
            <a:ext cx="2411820" cy="1788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755642" y="3463103"/>
            <a:ext cx="2138960" cy="70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97054" y="3706336"/>
            <a:ext cx="1508533" cy="1347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93" idx="0"/>
          </p:cNvCxnSpPr>
          <p:nvPr/>
        </p:nvCxnSpPr>
        <p:spPr>
          <a:xfrm flipH="1">
            <a:off x="5066242" y="3870595"/>
            <a:ext cx="657857" cy="1027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064826" y="3377617"/>
            <a:ext cx="2451290" cy="492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560452" y="1734385"/>
            <a:ext cx="2226200" cy="142231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21"/>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16" name="Google Shape;416;p21"/>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17" name="Google Shape;417;p21"/>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18" name="Google Shape;418;p21"/>
          <p:cNvGrpSpPr/>
          <p:nvPr/>
        </p:nvGrpSpPr>
        <p:grpSpPr>
          <a:xfrm>
            <a:off x="4207066" y="2163716"/>
            <a:ext cx="3737283" cy="2504748"/>
            <a:chOff x="2921487" y="39716"/>
            <a:chExt cx="2022509" cy="970760"/>
          </a:xfrm>
        </p:grpSpPr>
        <p:sp>
          <p:nvSpPr>
            <p:cNvPr id="419" name="Google Shape;419;p21"/>
            <p:cNvSpPr/>
            <p:nvPr/>
          </p:nvSpPr>
          <p:spPr>
            <a:xfrm>
              <a:off x="2921487" y="39716"/>
              <a:ext cx="2022509"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populated</a:t>
              </a:r>
              <a:endParaRPr/>
            </a:p>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(adj.)</a:t>
              </a:r>
              <a:endParaRPr sz="4400" b="0" i="0" u="none" strike="noStrike">
                <a:solidFill>
                  <a:schemeClr val="lt1"/>
                </a:solidFill>
                <a:latin typeface="Calibri"/>
                <a:ea typeface="Calibri"/>
                <a:cs typeface="Calibri"/>
                <a:sym typeface="Calibri"/>
              </a:endParaRPr>
            </a:p>
          </p:txBody>
        </p:sp>
        <p:sp>
          <p:nvSpPr>
            <p:cNvPr id="420" name="Google Shape;420;p21"/>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21" name="Google Shape;421;p21"/>
          <p:cNvSpPr/>
          <p:nvPr/>
        </p:nvSpPr>
        <p:spPr>
          <a:xfrm>
            <a:off x="4426174" y="4472514"/>
            <a:ext cx="3518175" cy="101549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დასახლებული</a:t>
            </a:r>
            <a:endParaRPr sz="2800" b="0" i="0" u="none" strike="noStrike">
              <a:solidFill>
                <a:schemeClr val="lt1"/>
              </a:solidFill>
              <a:latin typeface="Calibri"/>
              <a:ea typeface="Calibri"/>
              <a:cs typeface="Calibri"/>
              <a:sym typeface="Calibri"/>
            </a:endParaRPr>
          </a:p>
        </p:txBody>
      </p:sp>
      <p:sp>
        <p:nvSpPr>
          <p:cNvPr id="422" name="Google Shape;422;p21"/>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22"/>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28" name="Google Shape;428;p22"/>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29" name="Google Shape;429;p22"/>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30" name="Google Shape;430;p22"/>
          <p:cNvGrpSpPr/>
          <p:nvPr/>
        </p:nvGrpSpPr>
        <p:grpSpPr>
          <a:xfrm>
            <a:off x="4467611" y="2028611"/>
            <a:ext cx="3858242" cy="2668705"/>
            <a:chOff x="2913205" y="140201"/>
            <a:chExt cx="2426326" cy="970760"/>
          </a:xfrm>
        </p:grpSpPr>
        <p:sp>
          <p:nvSpPr>
            <p:cNvPr id="431" name="Google Shape;431;p22"/>
            <p:cNvSpPr/>
            <p:nvPr/>
          </p:nvSpPr>
          <p:spPr>
            <a:xfrm>
              <a:off x="2913205" y="140201"/>
              <a:ext cx="2426326"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smtClean="0">
                  <a:solidFill>
                    <a:schemeClr val="lt1"/>
                  </a:solidFill>
                  <a:latin typeface="Calibri"/>
                  <a:ea typeface="Calibri"/>
                  <a:cs typeface="Calibri"/>
                  <a:sym typeface="Calibri"/>
                </a:rPr>
                <a:t>in</a:t>
              </a:r>
              <a:r>
                <a:rPr lang="en-US" sz="4400" b="0" i="0" u="none" strike="noStrike" dirty="0" smtClean="0">
                  <a:solidFill>
                    <a:schemeClr val="lt1"/>
                  </a:solidFill>
                  <a:latin typeface="Calibri"/>
                  <a:ea typeface="Calibri"/>
                  <a:cs typeface="Calibri"/>
                  <a:sym typeface="Calibri"/>
                </a:rPr>
                <a:t>t</a:t>
              </a:r>
              <a:r>
                <a:rPr lang="ka-GE" sz="4400" b="0" i="0" u="none" strike="noStrike" dirty="0" smtClean="0">
                  <a:solidFill>
                    <a:schemeClr val="lt1"/>
                  </a:solidFill>
                  <a:latin typeface="Calibri"/>
                  <a:ea typeface="Calibri"/>
                  <a:cs typeface="Calibri"/>
                  <a:sym typeface="Calibri"/>
                </a:rPr>
                <a:t>ensity</a:t>
              </a:r>
              <a:endParaRPr dirty="0"/>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(n.)</a:t>
              </a:r>
              <a:endParaRPr sz="4400" b="0" i="0" u="none" strike="noStrike" dirty="0">
                <a:solidFill>
                  <a:schemeClr val="lt1"/>
                </a:solidFill>
                <a:latin typeface="Calibri"/>
                <a:ea typeface="Calibri"/>
                <a:cs typeface="Calibri"/>
                <a:sym typeface="Calibri"/>
              </a:endParaRPr>
            </a:p>
          </p:txBody>
        </p:sp>
        <p:sp>
          <p:nvSpPr>
            <p:cNvPr id="432" name="Google Shape;432;p22"/>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33" name="Google Shape;433;p22"/>
          <p:cNvSpPr/>
          <p:nvPr/>
        </p:nvSpPr>
        <p:spPr>
          <a:xfrm>
            <a:off x="4846319" y="4546581"/>
            <a:ext cx="3398539" cy="97003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ka-GE" sz="2800" dirty="0">
                <a:solidFill>
                  <a:schemeClr val="lt1"/>
                </a:solidFill>
                <a:latin typeface="Calibri"/>
                <a:ea typeface="Calibri"/>
                <a:cs typeface="Calibri"/>
                <a:sym typeface="Calibri"/>
              </a:rPr>
              <a:t> სიძლიერე, ინტენსივობა</a:t>
            </a:r>
          </a:p>
        </p:txBody>
      </p:sp>
      <p:sp>
        <p:nvSpPr>
          <p:cNvPr id="434" name="Google Shape;434;p22"/>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23"/>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40" name="Google Shape;440;p23"/>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41" name="Google Shape;441;p23"/>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42" name="Google Shape;442;p23"/>
          <p:cNvGrpSpPr/>
          <p:nvPr/>
        </p:nvGrpSpPr>
        <p:grpSpPr>
          <a:xfrm>
            <a:off x="3862993" y="2232108"/>
            <a:ext cx="4162292" cy="2668705"/>
            <a:chOff x="2731590" y="113550"/>
            <a:chExt cx="2599693" cy="970760"/>
          </a:xfrm>
        </p:grpSpPr>
        <p:sp>
          <p:nvSpPr>
            <p:cNvPr id="443" name="Google Shape;443;p23"/>
            <p:cNvSpPr/>
            <p:nvPr/>
          </p:nvSpPr>
          <p:spPr>
            <a:xfrm>
              <a:off x="2731590" y="113550"/>
              <a:ext cx="2599693"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modern</a:t>
              </a:r>
              <a:endParaRPr dirty="0"/>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(adj.)</a:t>
              </a:r>
              <a:endParaRPr sz="4400" b="0" i="0" u="none" strike="noStrike" dirty="0">
                <a:solidFill>
                  <a:schemeClr val="lt1"/>
                </a:solidFill>
                <a:latin typeface="Calibri"/>
                <a:ea typeface="Calibri"/>
                <a:cs typeface="Calibri"/>
                <a:sym typeface="Calibri"/>
              </a:endParaRPr>
            </a:p>
          </p:txBody>
        </p:sp>
        <p:sp>
          <p:nvSpPr>
            <p:cNvPr id="444" name="Google Shape;444;p23"/>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45" name="Google Shape;445;p23"/>
          <p:cNvSpPr/>
          <p:nvPr/>
        </p:nvSpPr>
        <p:spPr>
          <a:xfrm>
            <a:off x="4136332" y="4759302"/>
            <a:ext cx="3615614" cy="119905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თანამედროვე</a:t>
            </a:r>
            <a:endParaRPr sz="2800" b="0" i="0" u="none" strike="noStrike" dirty="0">
              <a:solidFill>
                <a:schemeClr val="lt1"/>
              </a:solidFill>
              <a:latin typeface="Calibri"/>
              <a:ea typeface="Calibri"/>
              <a:cs typeface="Calibri"/>
              <a:sym typeface="Calibri"/>
            </a:endParaRPr>
          </a:p>
        </p:txBody>
      </p:sp>
      <p:sp>
        <p:nvSpPr>
          <p:cNvPr id="446" name="Google Shape;446;p23"/>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24"/>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52" name="Google Shape;452;p24"/>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53" name="Google Shape;453;p24"/>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54" name="Google Shape;454;p24"/>
          <p:cNvGrpSpPr/>
          <p:nvPr/>
        </p:nvGrpSpPr>
        <p:grpSpPr>
          <a:xfrm>
            <a:off x="3941739" y="2299232"/>
            <a:ext cx="4024521" cy="2668705"/>
            <a:chOff x="2921487" y="39716"/>
            <a:chExt cx="2468303" cy="970760"/>
          </a:xfrm>
        </p:grpSpPr>
        <p:sp>
          <p:nvSpPr>
            <p:cNvPr id="455" name="Google Shape;455;p24"/>
            <p:cNvSpPr/>
            <p:nvPr/>
          </p:nvSpPr>
          <p:spPr>
            <a:xfrm>
              <a:off x="2921487" y="39716"/>
              <a:ext cx="2468303"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world-class</a:t>
              </a:r>
              <a:endParaRPr/>
            </a:p>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(adj.)</a:t>
              </a:r>
              <a:endParaRPr/>
            </a:p>
          </p:txBody>
        </p:sp>
        <p:sp>
          <p:nvSpPr>
            <p:cNvPr id="456" name="Google Shape;456;p24"/>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57" name="Google Shape;457;p24"/>
          <p:cNvSpPr/>
          <p:nvPr/>
        </p:nvSpPr>
        <p:spPr>
          <a:xfrm>
            <a:off x="4114800" y="4784136"/>
            <a:ext cx="3816722" cy="92172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 მსოფლიო დონის</a:t>
            </a:r>
            <a:endParaRPr sz="2800" b="0" i="0" u="none" strike="noStrike" dirty="0">
              <a:solidFill>
                <a:schemeClr val="lt1"/>
              </a:solidFill>
              <a:latin typeface="Calibri"/>
              <a:ea typeface="Calibri"/>
              <a:cs typeface="Calibri"/>
              <a:sym typeface="Calibri"/>
            </a:endParaRPr>
          </a:p>
        </p:txBody>
      </p:sp>
      <p:sp>
        <p:nvSpPr>
          <p:cNvPr id="458" name="Google Shape;458;p24"/>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25"/>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64" name="Google Shape;464;p25"/>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65" name="Google Shape;465;p25"/>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66" name="Google Shape;466;p25"/>
          <p:cNvGrpSpPr/>
          <p:nvPr/>
        </p:nvGrpSpPr>
        <p:grpSpPr>
          <a:xfrm>
            <a:off x="4361688" y="1852755"/>
            <a:ext cx="4057389" cy="2668705"/>
            <a:chOff x="2643811" y="151937"/>
            <a:chExt cx="3131267" cy="970760"/>
          </a:xfrm>
        </p:grpSpPr>
        <p:sp>
          <p:nvSpPr>
            <p:cNvPr id="467" name="Google Shape;467;p25"/>
            <p:cNvSpPr/>
            <p:nvPr/>
          </p:nvSpPr>
          <p:spPr>
            <a:xfrm>
              <a:off x="2643811" y="151937"/>
              <a:ext cx="3131267"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marvellous</a:t>
              </a:r>
              <a:endParaRPr dirty="0"/>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(adj.)</a:t>
              </a:r>
              <a:endParaRPr dirty="0"/>
            </a:p>
          </p:txBody>
        </p:sp>
        <p:sp>
          <p:nvSpPr>
            <p:cNvPr id="468" name="Google Shape;468;p25"/>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69" name="Google Shape;469;p25"/>
          <p:cNvSpPr/>
          <p:nvPr/>
        </p:nvSpPr>
        <p:spPr>
          <a:xfrm>
            <a:off x="4297524" y="4314981"/>
            <a:ext cx="4372947" cy="112791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გასაოცარი</a:t>
            </a:r>
            <a:endParaRPr sz="2800" b="0" i="0" u="none" strike="noStrike">
              <a:solidFill>
                <a:schemeClr val="lt1"/>
              </a:solidFill>
              <a:latin typeface="Calibri"/>
              <a:ea typeface="Calibri"/>
              <a:cs typeface="Calibri"/>
              <a:sym typeface="Calibri"/>
            </a:endParaRPr>
          </a:p>
        </p:txBody>
      </p:sp>
      <p:sp>
        <p:nvSpPr>
          <p:cNvPr id="470" name="Google Shape;470;p25"/>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27"/>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488" name="Google Shape;488;p27"/>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489" name="Google Shape;489;p27"/>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490" name="Google Shape;490;p27"/>
          <p:cNvGrpSpPr/>
          <p:nvPr/>
        </p:nvGrpSpPr>
        <p:grpSpPr>
          <a:xfrm>
            <a:off x="4436468" y="1974303"/>
            <a:ext cx="4095057" cy="2668705"/>
            <a:chOff x="2643811" y="151937"/>
            <a:chExt cx="3131267" cy="970760"/>
          </a:xfrm>
        </p:grpSpPr>
        <p:sp>
          <p:nvSpPr>
            <p:cNvPr id="491" name="Google Shape;491;p27"/>
            <p:cNvSpPr/>
            <p:nvPr/>
          </p:nvSpPr>
          <p:spPr>
            <a:xfrm>
              <a:off x="2643811" y="151937"/>
              <a:ext cx="3131267"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colourful</a:t>
              </a:r>
              <a:endParaRPr dirty="0"/>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(adj.)</a:t>
              </a:r>
              <a:endParaRPr dirty="0"/>
            </a:p>
          </p:txBody>
        </p:sp>
        <p:sp>
          <p:nvSpPr>
            <p:cNvPr id="492" name="Google Shape;492;p27"/>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493" name="Google Shape;493;p27"/>
          <p:cNvSpPr/>
          <p:nvPr/>
        </p:nvSpPr>
        <p:spPr>
          <a:xfrm>
            <a:off x="4737818" y="4359026"/>
            <a:ext cx="3492355" cy="94630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smtClean="0">
                <a:solidFill>
                  <a:schemeClr val="lt1"/>
                </a:solidFill>
                <a:latin typeface="Calibri"/>
                <a:ea typeface="Calibri"/>
                <a:cs typeface="Calibri"/>
                <a:sym typeface="Calibri"/>
              </a:rPr>
              <a:t>ფერადი</a:t>
            </a:r>
            <a:endParaRPr sz="2800" b="0" i="0" u="none" strike="noStrike" dirty="0">
              <a:solidFill>
                <a:schemeClr val="lt1"/>
              </a:solidFill>
              <a:latin typeface="Calibri"/>
              <a:ea typeface="Calibri"/>
              <a:cs typeface="Calibri"/>
              <a:sym typeface="Calibri"/>
            </a:endParaRPr>
          </a:p>
        </p:txBody>
      </p:sp>
      <p:sp>
        <p:nvSpPr>
          <p:cNvPr id="494" name="Google Shape;494;p27"/>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8"/>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500" name="Google Shape;500;p28"/>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501" name="Google Shape;501;p28"/>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grpSp>
        <p:nvGrpSpPr>
          <p:cNvPr id="502" name="Google Shape;502;p28"/>
          <p:cNvGrpSpPr/>
          <p:nvPr/>
        </p:nvGrpSpPr>
        <p:grpSpPr>
          <a:xfrm>
            <a:off x="4006020" y="1940376"/>
            <a:ext cx="3901887" cy="2668705"/>
            <a:chOff x="2643811" y="151937"/>
            <a:chExt cx="3131267" cy="970760"/>
          </a:xfrm>
        </p:grpSpPr>
        <p:sp>
          <p:nvSpPr>
            <p:cNvPr id="503" name="Google Shape;503;p28"/>
            <p:cNvSpPr/>
            <p:nvPr/>
          </p:nvSpPr>
          <p:spPr>
            <a:xfrm>
              <a:off x="2643811" y="151937"/>
              <a:ext cx="3131267"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loud</a:t>
              </a:r>
              <a:endParaRPr dirty="0"/>
            </a:p>
            <a:p>
              <a:pPr lvl="0" algn="ctr"/>
              <a:r>
                <a:rPr lang="en-US" sz="4400" dirty="0">
                  <a:solidFill>
                    <a:schemeClr val="lt1"/>
                  </a:solidFill>
                  <a:latin typeface="Calibri"/>
                  <a:ea typeface="Calibri"/>
                  <a:cs typeface="Calibri"/>
                  <a:sym typeface="Calibri"/>
                </a:rPr>
                <a:t>(adj.)</a:t>
              </a:r>
              <a:endParaRPr lang="en-US" sz="4400" dirty="0"/>
            </a:p>
          </p:txBody>
        </p:sp>
        <p:sp>
          <p:nvSpPr>
            <p:cNvPr id="504" name="Google Shape;504;p28"/>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505" name="Google Shape;505;p28"/>
          <p:cNvSpPr/>
          <p:nvPr/>
        </p:nvSpPr>
        <p:spPr>
          <a:xfrm>
            <a:off x="4327912" y="4321079"/>
            <a:ext cx="3258104" cy="112791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dirty="0" smtClean="0">
                <a:solidFill>
                  <a:schemeClr val="lt1"/>
                </a:solidFill>
                <a:latin typeface="Calibri"/>
                <a:ea typeface="Calibri"/>
                <a:cs typeface="Calibri"/>
                <a:sym typeface="Calibri"/>
              </a:rPr>
              <a:t>ხმამაღალი, </a:t>
            </a:r>
            <a:r>
              <a:rPr lang="ka-GE" sz="2800" b="0" i="0" u="none" strike="noStrike" dirty="0" smtClean="0">
                <a:solidFill>
                  <a:schemeClr val="lt1"/>
                </a:solidFill>
                <a:latin typeface="Calibri"/>
                <a:ea typeface="Calibri"/>
                <a:cs typeface="Calibri"/>
                <a:sym typeface="Calibri"/>
              </a:rPr>
              <a:t>ხმაურიანი</a:t>
            </a:r>
            <a:endParaRPr sz="2800" b="0" i="0" u="none" strike="noStrike" dirty="0">
              <a:solidFill>
                <a:schemeClr val="lt1"/>
              </a:solidFill>
              <a:latin typeface="Calibri"/>
              <a:ea typeface="Calibri"/>
              <a:cs typeface="Calibri"/>
              <a:sym typeface="Calibri"/>
            </a:endParaRPr>
          </a:p>
        </p:txBody>
      </p:sp>
      <p:sp>
        <p:nvSpPr>
          <p:cNvPr id="506" name="Google Shape;506;p28"/>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9"/>
          <p:cNvSpPr/>
          <p:nvPr/>
        </p:nvSpPr>
        <p:spPr>
          <a:xfrm>
            <a:off x="405209" y="3166700"/>
            <a:ext cx="6000030" cy="196660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4450" marR="0" lvl="0" indent="0" algn="l" rtl="0">
              <a:lnSpc>
                <a:spcPct val="115000"/>
              </a:lnSpc>
              <a:spcBef>
                <a:spcPts val="0"/>
              </a:spcBef>
              <a:spcAft>
                <a:spcPts val="0"/>
              </a:spcAft>
              <a:buNone/>
            </a:pPr>
            <a:r>
              <a:rPr lang="ka-GE" sz="3200" b="0" i="0" u="none" strike="noStrike" dirty="0">
                <a:solidFill>
                  <a:schemeClr val="lt1"/>
                </a:solidFill>
                <a:latin typeface="Calibri"/>
                <a:ea typeface="Calibri"/>
                <a:cs typeface="Calibri"/>
                <a:sym typeface="Calibri"/>
              </a:rPr>
              <a:t>If you could </a:t>
            </a:r>
            <a:r>
              <a:rPr lang="ka-GE" sz="3200" b="0" i="0" u="none" strike="noStrike" dirty="0" smtClean="0">
                <a:solidFill>
                  <a:schemeClr val="lt1"/>
                </a:solidFill>
                <a:latin typeface="Calibri"/>
                <a:ea typeface="Calibri"/>
                <a:cs typeface="Calibri"/>
                <a:sym typeface="Calibri"/>
              </a:rPr>
              <a:t>cho</a:t>
            </a:r>
            <a:r>
              <a:rPr lang="en-US" sz="3200" b="0" i="0" u="none" strike="noStrike" dirty="0" smtClean="0">
                <a:solidFill>
                  <a:schemeClr val="lt1"/>
                </a:solidFill>
                <a:latin typeface="Calibri"/>
                <a:ea typeface="Calibri"/>
                <a:cs typeface="Calibri"/>
                <a:sym typeface="Calibri"/>
              </a:rPr>
              <a:t>o</a:t>
            </a:r>
            <a:r>
              <a:rPr lang="ka-GE" sz="3200" b="0" i="0" u="none" strike="noStrike" dirty="0" smtClean="0">
                <a:solidFill>
                  <a:schemeClr val="lt1"/>
                </a:solidFill>
                <a:latin typeface="Calibri"/>
                <a:ea typeface="Calibri"/>
                <a:cs typeface="Calibri"/>
                <a:sym typeface="Calibri"/>
              </a:rPr>
              <a:t>se </a:t>
            </a:r>
            <a:r>
              <a:rPr lang="ka-GE" sz="3200" b="0" i="0" u="none" strike="noStrike" dirty="0">
                <a:solidFill>
                  <a:schemeClr val="lt1"/>
                </a:solidFill>
                <a:latin typeface="Calibri"/>
                <a:ea typeface="Calibri"/>
                <a:cs typeface="Calibri"/>
                <a:sym typeface="Calibri"/>
              </a:rPr>
              <a:t>in which city would you live? Why?</a:t>
            </a:r>
            <a:endParaRPr dirty="0"/>
          </a:p>
        </p:txBody>
      </p:sp>
      <p:pic>
        <p:nvPicPr>
          <p:cNvPr id="512" name="Google Shape;512;p29"/>
          <p:cNvPicPr preferRelativeResize="0"/>
          <p:nvPr/>
        </p:nvPicPr>
        <p:blipFill rotWithShape="1">
          <a:blip r:embed="rId3">
            <a:alphaModFix/>
          </a:blip>
          <a:srcRect/>
          <a:stretch/>
        </p:blipFill>
        <p:spPr>
          <a:xfrm>
            <a:off x="970154" y="561359"/>
            <a:ext cx="2164081" cy="968991"/>
          </a:xfrm>
          <a:prstGeom prst="rect">
            <a:avLst/>
          </a:prstGeom>
          <a:noFill/>
          <a:ln>
            <a:noFill/>
          </a:ln>
        </p:spPr>
      </p:pic>
      <p:pic>
        <p:nvPicPr>
          <p:cNvPr id="513" name="Google Shape;513;p29"/>
          <p:cNvPicPr preferRelativeResize="0"/>
          <p:nvPr/>
        </p:nvPicPr>
        <p:blipFill rotWithShape="1">
          <a:blip r:embed="rId4">
            <a:alphaModFix/>
          </a:blip>
          <a:srcRect/>
          <a:stretch/>
        </p:blipFill>
        <p:spPr>
          <a:xfrm>
            <a:off x="3134236" y="561359"/>
            <a:ext cx="2376972" cy="968991"/>
          </a:xfrm>
          <a:prstGeom prst="rect">
            <a:avLst/>
          </a:prstGeom>
          <a:noFill/>
          <a:ln>
            <a:noFill/>
          </a:ln>
        </p:spPr>
      </p:pic>
      <p:sp>
        <p:nvSpPr>
          <p:cNvPr id="514" name="Google Shape;514;p29"/>
          <p:cNvSpPr txBox="1"/>
          <p:nvPr/>
        </p:nvSpPr>
        <p:spPr>
          <a:xfrm>
            <a:off x="7911483" y="2274826"/>
            <a:ext cx="3071674" cy="17837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pic>
        <p:nvPicPr>
          <p:cNvPr id="516" name="Google Shape;516;p29"/>
          <p:cNvPicPr preferRelativeResize="0"/>
          <p:nvPr/>
        </p:nvPicPr>
        <p:blipFill rotWithShape="1">
          <a:blip r:embed="rId5">
            <a:alphaModFix/>
          </a:blip>
          <a:srcRect/>
          <a:stretch/>
        </p:blipFill>
        <p:spPr>
          <a:xfrm>
            <a:off x="7087733" y="2884015"/>
            <a:ext cx="4497977" cy="2531974"/>
          </a:xfrm>
          <a:prstGeom prst="rect">
            <a:avLst/>
          </a:prstGeom>
          <a:ln>
            <a:noFill/>
          </a:ln>
          <a:effectLst>
            <a:outerShdw blurRad="292100" dist="139700" dir="2700000" algn="tl" rotWithShape="0">
              <a:srgbClr val="333333">
                <a:alpha val="65000"/>
              </a:srgbClr>
            </a:outerShdw>
          </a:effectLst>
        </p:spPr>
      </p:pic>
      <p:sp>
        <p:nvSpPr>
          <p:cNvPr id="8"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0"/>
          <p:cNvSpPr/>
          <p:nvPr/>
        </p:nvSpPr>
        <p:spPr>
          <a:xfrm>
            <a:off x="7911465" y="2274570"/>
            <a:ext cx="226047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sp>
        <p:nvSpPr>
          <p:cNvPr id="523" name="Google Shape;523;p30"/>
          <p:cNvSpPr/>
          <p:nvPr/>
        </p:nvSpPr>
        <p:spPr>
          <a:xfrm>
            <a:off x="5520260" y="3442595"/>
            <a:ext cx="6327183" cy="290475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2000" b="0" i="0" u="none" strike="noStrike" dirty="0" smtClean="0">
                <a:solidFill>
                  <a:schemeClr val="lt1"/>
                </a:solidFill>
                <a:latin typeface="Calibri"/>
                <a:ea typeface="Calibri"/>
                <a:cs typeface="Calibri"/>
                <a:sym typeface="Calibri"/>
              </a:rPr>
              <a:t>This is a </a:t>
            </a:r>
            <a:r>
              <a:rPr lang="en-GB" sz="2000" b="0" i="0" u="none" strike="noStrike" dirty="0" smtClean="0">
                <a:solidFill>
                  <a:srgbClr val="FFC000"/>
                </a:solidFill>
                <a:latin typeface="Calibri"/>
                <a:ea typeface="Calibri"/>
                <a:cs typeface="Calibri"/>
                <a:sym typeface="Calibri"/>
              </a:rPr>
              <a:t>loud</a:t>
            </a:r>
            <a:r>
              <a:rPr lang="en-GB" sz="2000" b="0" i="0" u="none" strike="noStrike" dirty="0" smtClean="0">
                <a:solidFill>
                  <a:schemeClr val="lt1"/>
                </a:solidFill>
                <a:latin typeface="Calibri"/>
                <a:ea typeface="Calibri"/>
                <a:cs typeface="Calibri"/>
                <a:sym typeface="Calibri"/>
              </a:rPr>
              <a:t> and heavily </a:t>
            </a:r>
            <a:r>
              <a:rPr lang="en-GB" sz="2000" b="0" i="0" u="none" strike="noStrike" dirty="0" smtClean="0">
                <a:solidFill>
                  <a:srgbClr val="FFC000"/>
                </a:solidFill>
                <a:latin typeface="Calibri"/>
                <a:ea typeface="Calibri"/>
                <a:cs typeface="Calibri"/>
                <a:sym typeface="Calibri"/>
              </a:rPr>
              <a:t>populated</a:t>
            </a:r>
            <a:r>
              <a:rPr lang="en-GB" sz="2000" b="0" i="0" u="none" strike="noStrike" dirty="0" smtClean="0">
                <a:solidFill>
                  <a:schemeClr val="lt1"/>
                </a:solidFill>
                <a:latin typeface="Calibri"/>
                <a:ea typeface="Calibri"/>
                <a:cs typeface="Calibri"/>
                <a:sym typeface="Calibri"/>
              </a:rPr>
              <a:t> city. It's an unpredictable place, absolutely full of people with a real </a:t>
            </a:r>
            <a:r>
              <a:rPr lang="en-GB" sz="2000" b="0" i="0" u="none" strike="noStrike" dirty="0" smtClean="0">
                <a:solidFill>
                  <a:srgbClr val="FFC000"/>
                </a:solidFill>
                <a:latin typeface="Calibri"/>
                <a:ea typeface="Calibri"/>
                <a:cs typeface="Calibri"/>
                <a:sym typeface="Calibri"/>
              </a:rPr>
              <a:t>intensity</a:t>
            </a:r>
            <a:r>
              <a:rPr lang="en-GB" sz="2000" b="0" i="0" u="none" strike="noStrike" dirty="0" smtClean="0">
                <a:solidFill>
                  <a:schemeClr val="lt1"/>
                </a:solidFill>
                <a:latin typeface="Calibri"/>
                <a:ea typeface="Calibri"/>
                <a:cs typeface="Calibri"/>
                <a:sym typeface="Calibri"/>
              </a:rPr>
              <a:t> about it: you will either love it or hate it. New tower blocks stand next to traditional houses made of sun-baked mud, with some of the oldest and most famous monuments in the world visible from the city centre. Why try and be so </a:t>
            </a:r>
            <a:r>
              <a:rPr lang="en-GB" sz="2000" b="0" i="0" u="none" strike="noStrike" dirty="0" smtClean="0">
                <a:solidFill>
                  <a:srgbClr val="FFC000"/>
                </a:solidFill>
                <a:latin typeface="Calibri"/>
                <a:ea typeface="Calibri"/>
                <a:cs typeface="Calibri"/>
                <a:sym typeface="Calibri"/>
              </a:rPr>
              <a:t>modern</a:t>
            </a:r>
            <a:r>
              <a:rPr lang="en-GB" sz="2000" b="0" i="0" u="none" strike="noStrike" dirty="0" smtClean="0">
                <a:solidFill>
                  <a:schemeClr val="lt1"/>
                </a:solidFill>
                <a:latin typeface="Calibri"/>
                <a:ea typeface="Calibri"/>
                <a:cs typeface="Calibri"/>
                <a:sym typeface="Calibri"/>
              </a:rPr>
              <a:t> when your city is famous for having something so old? </a:t>
            </a:r>
            <a:endParaRPr lang="en-GB" sz="1200" dirty="0"/>
          </a:p>
        </p:txBody>
      </p:sp>
      <p:pic>
        <p:nvPicPr>
          <p:cNvPr id="524" name="Google Shape;524;p30"/>
          <p:cNvPicPr preferRelativeResize="0"/>
          <p:nvPr/>
        </p:nvPicPr>
        <p:blipFill rotWithShape="1">
          <a:blip r:embed="rId3">
            <a:alphaModFix/>
          </a:blip>
          <a:srcRect/>
          <a:stretch/>
        </p:blipFill>
        <p:spPr>
          <a:xfrm>
            <a:off x="979206" y="561359"/>
            <a:ext cx="2164081" cy="968991"/>
          </a:xfrm>
          <a:prstGeom prst="rect">
            <a:avLst/>
          </a:prstGeom>
          <a:noFill/>
          <a:ln>
            <a:noFill/>
          </a:ln>
        </p:spPr>
      </p:pic>
      <p:pic>
        <p:nvPicPr>
          <p:cNvPr id="525" name="Google Shape;525;p30"/>
          <p:cNvPicPr preferRelativeResize="0"/>
          <p:nvPr/>
        </p:nvPicPr>
        <p:blipFill rotWithShape="1">
          <a:blip r:embed="rId4">
            <a:alphaModFix/>
          </a:blip>
          <a:srcRect/>
          <a:stretch/>
        </p:blipFill>
        <p:spPr>
          <a:xfrm>
            <a:off x="3143288" y="561359"/>
            <a:ext cx="2376972" cy="968991"/>
          </a:xfrm>
          <a:prstGeom prst="rect">
            <a:avLst/>
          </a:prstGeom>
          <a:noFill/>
          <a:ln>
            <a:noFill/>
          </a:ln>
        </p:spPr>
      </p:pic>
      <p:pic>
        <p:nvPicPr>
          <p:cNvPr id="526" name="Google Shape;526;p30"/>
          <p:cNvPicPr preferRelativeResize="0"/>
          <p:nvPr/>
        </p:nvPicPr>
        <p:blipFill rotWithShape="1">
          <a:blip r:embed="rId5">
            <a:alphaModFix/>
          </a:blip>
          <a:srcRect/>
          <a:stretch/>
        </p:blipFill>
        <p:spPr>
          <a:xfrm>
            <a:off x="204717" y="3442595"/>
            <a:ext cx="5169476" cy="2904753"/>
          </a:xfrm>
          <a:prstGeom prst="rect">
            <a:avLst/>
          </a:prstGeom>
          <a:noFill/>
          <a:ln>
            <a:noFill/>
          </a:ln>
        </p:spPr>
      </p:pic>
      <p:sp>
        <p:nvSpPr>
          <p:cNvPr id="527" name="Google Shape;527;p30"/>
          <p:cNvSpPr/>
          <p:nvPr/>
        </p:nvSpPr>
        <p:spPr>
          <a:xfrm>
            <a:off x="1692418" y="2161727"/>
            <a:ext cx="2542796"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800" b="0" i="0" u="none" strike="noStrike" dirty="0" smtClean="0">
                <a:solidFill>
                  <a:schemeClr val="lt1"/>
                </a:solidFill>
                <a:latin typeface="Calibri"/>
                <a:ea typeface="Calibri"/>
                <a:cs typeface="Calibri"/>
                <a:sym typeface="Calibri"/>
              </a:rPr>
              <a:t>Rio de Janeiro</a:t>
            </a:r>
            <a:endParaRPr lang="en-GB" sz="2800" b="0" i="0" u="none" strike="noStrike" dirty="0">
              <a:solidFill>
                <a:schemeClr val="lt1"/>
              </a:solidFill>
              <a:latin typeface="Calibri"/>
              <a:ea typeface="Calibri"/>
              <a:cs typeface="Calibri"/>
              <a:sym typeface="Calibri"/>
            </a:endParaRPr>
          </a:p>
        </p:txBody>
      </p:sp>
      <p:sp>
        <p:nvSpPr>
          <p:cNvPr id="528" name="Google Shape;528;p30"/>
          <p:cNvSpPr/>
          <p:nvPr/>
        </p:nvSpPr>
        <p:spPr>
          <a:xfrm>
            <a:off x="4466098" y="2161727"/>
            <a:ext cx="1406756"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Cairo</a:t>
            </a:r>
            <a:endParaRPr sz="2800" b="0" i="0" u="none" strike="noStrike">
              <a:solidFill>
                <a:schemeClr val="lt1"/>
              </a:solidFill>
              <a:latin typeface="Calibri"/>
              <a:ea typeface="Calibri"/>
              <a:cs typeface="Calibri"/>
              <a:sym typeface="Calibri"/>
            </a:endParaRPr>
          </a:p>
        </p:txBody>
      </p:sp>
      <p:sp>
        <p:nvSpPr>
          <p:cNvPr id="529" name="Google Shape;529;p30"/>
          <p:cNvSpPr/>
          <p:nvPr/>
        </p:nvSpPr>
        <p:spPr>
          <a:xfrm>
            <a:off x="6103738" y="2150329"/>
            <a:ext cx="2728900"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Kuala Lumpur</a:t>
            </a:r>
            <a:endParaRPr sz="2800" b="0" i="0" u="none" strike="noStrike">
              <a:solidFill>
                <a:schemeClr val="lt1"/>
              </a:solidFill>
              <a:latin typeface="Calibri"/>
              <a:ea typeface="Calibri"/>
              <a:cs typeface="Calibri"/>
              <a:sym typeface="Calibri"/>
            </a:endParaRPr>
          </a:p>
        </p:txBody>
      </p:sp>
      <p:sp>
        <p:nvSpPr>
          <p:cNvPr id="530" name="Google Shape;530;p30"/>
          <p:cNvSpPr/>
          <p:nvPr/>
        </p:nvSpPr>
        <p:spPr>
          <a:xfrm>
            <a:off x="9060297" y="2150329"/>
            <a:ext cx="1470767"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Paris</a:t>
            </a:r>
            <a:endParaRPr sz="2800" b="0" i="0" u="none" strike="noStrike">
              <a:solidFill>
                <a:schemeClr val="lt1"/>
              </a:solidFill>
              <a:latin typeface="Calibri"/>
              <a:ea typeface="Calibri"/>
              <a:cs typeface="Calibri"/>
              <a:sym typeface="Calibri"/>
            </a:endParaRPr>
          </a:p>
        </p:txBody>
      </p:sp>
      <p:sp>
        <p:nvSpPr>
          <p:cNvPr id="13"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27"/>
                                        </p:tgtEl>
                                      </p:cBhvr>
                                    </p:animEffect>
                                    <p:set>
                                      <p:cBhvr>
                                        <p:cTn id="7" dur="1" fill="hold">
                                          <p:stCondLst>
                                            <p:cond delay="500"/>
                                          </p:stCondLst>
                                        </p:cTn>
                                        <p:tgtEl>
                                          <p:spTgt spid="5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30"/>
                                        </p:tgtEl>
                                      </p:cBhvr>
                                    </p:animEffect>
                                    <p:set>
                                      <p:cBhvr>
                                        <p:cTn id="10" dur="1" fill="hold">
                                          <p:stCondLst>
                                            <p:cond delay="500"/>
                                          </p:stCondLst>
                                        </p:cTn>
                                        <p:tgtEl>
                                          <p:spTgt spid="53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29"/>
                                        </p:tgtEl>
                                      </p:cBhvr>
                                    </p:animEffect>
                                    <p:set>
                                      <p:cBhvr>
                                        <p:cTn id="13" dur="1" fill="hold">
                                          <p:stCondLst>
                                            <p:cond delay="500"/>
                                          </p:stCondLst>
                                        </p:cTn>
                                        <p:tgtEl>
                                          <p:spTgt spid="5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0" y="1694329"/>
            <a:ext cx="12207936" cy="24181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5400"/>
              <a:buFont typeface="Calibri"/>
              <a:buNone/>
            </a:pPr>
            <a:endParaRPr sz="5400" b="1" i="1" u="none" strike="noStrike">
              <a:solidFill>
                <a:schemeClr val="dk1"/>
              </a:solidFill>
              <a:latin typeface="Calibri"/>
              <a:ea typeface="Calibri"/>
              <a:cs typeface="Calibri"/>
              <a:sym typeface="Calibri"/>
            </a:endParaRPr>
          </a:p>
        </p:txBody>
      </p:sp>
      <p:sp>
        <p:nvSpPr>
          <p:cNvPr id="101" name="Google Shape;101;p3"/>
          <p:cNvSpPr txBox="1"/>
          <p:nvPr/>
        </p:nvSpPr>
        <p:spPr>
          <a:xfrm>
            <a:off x="-1" y="4035857"/>
            <a:ext cx="12192000" cy="1655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Arial"/>
              <a:buNone/>
            </a:pPr>
            <a:endParaRPr sz="4400" b="0" i="0" u="none" strike="noStrike">
              <a:solidFill>
                <a:schemeClr val="dk1"/>
              </a:solidFill>
              <a:latin typeface="Calibri"/>
              <a:ea typeface="Calibri"/>
              <a:cs typeface="Calibri"/>
              <a:sym typeface="Calibri"/>
            </a:endParaRPr>
          </a:p>
        </p:txBody>
      </p:sp>
      <p:sp>
        <p:nvSpPr>
          <p:cNvPr id="102" name="Google Shape;102;p3"/>
          <p:cNvSpPr/>
          <p:nvPr/>
        </p:nvSpPr>
        <p:spPr>
          <a:xfrm>
            <a:off x="6733854" y="492922"/>
            <a:ext cx="4970207" cy="12345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a:solidFill>
                <a:schemeClr val="lt1"/>
              </a:solidFill>
              <a:latin typeface="Calibri"/>
              <a:ea typeface="Calibri"/>
              <a:cs typeface="Calibri"/>
              <a:sym typeface="Calibri"/>
            </a:endParaRPr>
          </a:p>
        </p:txBody>
      </p:sp>
      <p:sp>
        <p:nvSpPr>
          <p:cNvPr id="103" name="Google Shape;103;p3"/>
          <p:cNvSpPr txBox="1"/>
          <p:nvPr/>
        </p:nvSpPr>
        <p:spPr>
          <a:xfrm>
            <a:off x="6733854" y="526038"/>
            <a:ext cx="5135058"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Agenda</a:t>
            </a:r>
            <a:endParaRPr sz="3500" b="0" i="0" u="none" strike="noStrike" dirty="0">
              <a:solidFill>
                <a:schemeClr val="lt1"/>
              </a:solidFill>
              <a:latin typeface="Calibri" pitchFamily="34" charset="0"/>
              <a:ea typeface="Calibri"/>
              <a:cs typeface="Calibri"/>
              <a:sym typeface="Calibri"/>
            </a:endParaRPr>
          </a:p>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გაკვეთილის განრიგი</a:t>
            </a:r>
            <a:endParaRPr sz="3500" b="0" i="0" u="none" strike="noStrike" dirty="0">
              <a:solidFill>
                <a:schemeClr val="lt1"/>
              </a:solidFill>
              <a:latin typeface="Calibri" pitchFamily="34" charset="0"/>
              <a:ea typeface="Calibri"/>
              <a:cs typeface="Calibri"/>
              <a:sym typeface="Calibri"/>
            </a:endParaRPr>
          </a:p>
        </p:txBody>
      </p:sp>
      <p:grpSp>
        <p:nvGrpSpPr>
          <p:cNvPr id="104" name="Google Shape;104;p3"/>
          <p:cNvGrpSpPr/>
          <p:nvPr/>
        </p:nvGrpSpPr>
        <p:grpSpPr>
          <a:xfrm>
            <a:off x="-4405496" y="916735"/>
            <a:ext cx="10762355" cy="6376824"/>
            <a:chOff x="-5355331" y="-820099"/>
            <a:chExt cx="10762355" cy="6376824"/>
          </a:xfrm>
        </p:grpSpPr>
        <p:sp>
          <p:nvSpPr>
            <p:cNvPr id="105" name="Google Shape;105;p3"/>
            <p:cNvSpPr/>
            <p:nvPr/>
          </p:nvSpPr>
          <p:spPr>
            <a:xfrm>
              <a:off x="-5355331" y="-820099"/>
              <a:ext cx="6376824" cy="6376824"/>
            </a:xfrm>
            <a:prstGeom prst="blockArc">
              <a:avLst>
                <a:gd name="adj1" fmla="val 18900000"/>
                <a:gd name="adj2" fmla="val 2700000"/>
                <a:gd name="adj3" fmla="val 339"/>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6692" y="295944"/>
              <a:ext cx="4960332" cy="59226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txBox="1"/>
            <p:nvPr/>
          </p:nvSpPr>
          <p:spPr>
            <a:xfrm>
              <a:off x="446692" y="295944"/>
              <a:ext cx="4960332" cy="592267"/>
            </a:xfrm>
            <a:prstGeom prst="rect">
              <a:avLst/>
            </a:prstGeom>
            <a:noFill/>
            <a:ln>
              <a:noFill/>
            </a:ln>
          </p:spPr>
          <p:txBody>
            <a:bodyPr spcFirstLastPara="1" wrap="square" lIns="470100" tIns="38100" rIns="38100" bIns="38100" anchor="ctr" anchorCtr="0">
              <a:noAutofit/>
            </a:bodyPr>
            <a:lstStyle/>
            <a:p>
              <a:pPr marL="0" marR="0" lvl="0" indent="0" algn="l" rtl="0">
                <a:lnSpc>
                  <a:spcPct val="90000"/>
                </a:lnSpc>
                <a:spcBef>
                  <a:spcPts val="0"/>
                </a:spcBef>
                <a:spcAft>
                  <a:spcPts val="0"/>
                </a:spcAft>
                <a:buClr>
                  <a:schemeClr val="lt1"/>
                </a:buClr>
                <a:buSzPts val="1500"/>
                <a:buFont typeface="Calibri"/>
                <a:buNone/>
              </a:pPr>
              <a:r>
                <a:rPr lang="ka-GE" sz="1500" b="0" i="0" u="none" strike="noStrike" dirty="0">
                  <a:solidFill>
                    <a:schemeClr val="lt1"/>
                  </a:solidFill>
                  <a:latin typeface="Calibri"/>
                  <a:ea typeface="Calibri"/>
                  <a:cs typeface="Calibri"/>
                  <a:sym typeface="Calibri"/>
                </a:rPr>
                <a:t>Vocabulary - ლექსიკა</a:t>
              </a:r>
              <a:endParaRPr sz="1500" b="0" i="0" u="none" strike="noStrike" dirty="0">
                <a:solidFill>
                  <a:schemeClr val="lt1"/>
                </a:solidFill>
                <a:latin typeface="Calibri"/>
                <a:ea typeface="Calibri"/>
                <a:cs typeface="Calibri"/>
                <a:sym typeface="Calibri"/>
              </a:endParaRPr>
            </a:p>
          </p:txBody>
        </p:sp>
        <p:sp>
          <p:nvSpPr>
            <p:cNvPr id="108" name="Google Shape;108;p3"/>
            <p:cNvSpPr/>
            <p:nvPr/>
          </p:nvSpPr>
          <p:spPr>
            <a:xfrm>
              <a:off x="76525" y="221910"/>
              <a:ext cx="740334" cy="74033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71094" y="1184061"/>
              <a:ext cx="4535930" cy="59226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txBox="1"/>
            <p:nvPr/>
          </p:nvSpPr>
          <p:spPr>
            <a:xfrm>
              <a:off x="871094" y="1184061"/>
              <a:ext cx="4535930" cy="592267"/>
            </a:xfrm>
            <a:prstGeom prst="rect">
              <a:avLst/>
            </a:prstGeom>
            <a:noFill/>
            <a:ln>
              <a:noFill/>
            </a:ln>
          </p:spPr>
          <p:txBody>
            <a:bodyPr spcFirstLastPara="1" wrap="square" lIns="470100" tIns="38100" rIns="38100" bIns="38100" anchor="ctr" anchorCtr="0">
              <a:noAutofit/>
            </a:bodyPr>
            <a:lstStyle/>
            <a:p>
              <a:pPr marL="0" marR="0" lvl="0" indent="0" algn="l" rtl="0">
                <a:lnSpc>
                  <a:spcPct val="90000"/>
                </a:lnSpc>
                <a:spcBef>
                  <a:spcPts val="0"/>
                </a:spcBef>
                <a:spcAft>
                  <a:spcPts val="0"/>
                </a:spcAft>
                <a:buClr>
                  <a:schemeClr val="lt1"/>
                </a:buClr>
                <a:buSzPts val="1500"/>
                <a:buFont typeface="Calibri"/>
                <a:buNone/>
              </a:pPr>
              <a:r>
                <a:rPr lang="ka-GE" sz="1500" b="0" i="0" u="none" strike="noStrike" dirty="0">
                  <a:solidFill>
                    <a:schemeClr val="lt1"/>
                  </a:solidFill>
                  <a:latin typeface="Calibri"/>
                  <a:ea typeface="Calibri"/>
                  <a:cs typeface="Calibri"/>
                  <a:sym typeface="Calibri"/>
                </a:rPr>
                <a:t>Reading Comprehension - წაკითხულის გააზრება</a:t>
              </a:r>
              <a:endParaRPr sz="1500" b="0" i="0" u="none" strike="noStrike" dirty="0">
                <a:solidFill>
                  <a:schemeClr val="lt1"/>
                </a:solidFill>
                <a:latin typeface="Calibri"/>
                <a:ea typeface="Calibri"/>
                <a:cs typeface="Calibri"/>
                <a:sym typeface="Calibri"/>
              </a:endParaRPr>
            </a:p>
          </p:txBody>
        </p:sp>
        <p:sp>
          <p:nvSpPr>
            <p:cNvPr id="111" name="Google Shape;111;p3"/>
            <p:cNvSpPr/>
            <p:nvPr/>
          </p:nvSpPr>
          <p:spPr>
            <a:xfrm>
              <a:off x="500927" y="1110028"/>
              <a:ext cx="740334" cy="74033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001351" y="2072178"/>
              <a:ext cx="4405673" cy="59226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txBox="1"/>
            <p:nvPr/>
          </p:nvSpPr>
          <p:spPr>
            <a:xfrm>
              <a:off x="1001351" y="2072178"/>
              <a:ext cx="4405673" cy="592267"/>
            </a:xfrm>
            <a:prstGeom prst="rect">
              <a:avLst/>
            </a:prstGeom>
            <a:noFill/>
            <a:ln>
              <a:noFill/>
            </a:ln>
          </p:spPr>
          <p:txBody>
            <a:bodyPr spcFirstLastPara="1" wrap="square" lIns="470100" tIns="38100" rIns="38100" bIns="38100" anchor="ctr" anchorCtr="0">
              <a:noAutofit/>
            </a:bodyPr>
            <a:lstStyle/>
            <a:p>
              <a:pPr marL="0" marR="0" lvl="0" indent="0" algn="l" rtl="0">
                <a:lnSpc>
                  <a:spcPct val="90000"/>
                </a:lnSpc>
                <a:spcBef>
                  <a:spcPts val="0"/>
                </a:spcBef>
                <a:spcAft>
                  <a:spcPts val="0"/>
                </a:spcAft>
                <a:buClr>
                  <a:schemeClr val="lt1"/>
                </a:buClr>
                <a:buSzPts val="1500"/>
                <a:buFont typeface="Calibri"/>
                <a:buNone/>
              </a:pPr>
              <a:r>
                <a:rPr lang="ka-GE" sz="1500" b="0" i="0" u="none" strike="noStrike" dirty="0">
                  <a:solidFill>
                    <a:schemeClr val="lt1"/>
                  </a:solidFill>
                  <a:latin typeface="Calibri"/>
                  <a:ea typeface="Calibri"/>
                  <a:cs typeface="Calibri"/>
                  <a:sym typeface="Calibri"/>
                </a:rPr>
                <a:t>Grammar - გრამატიკა</a:t>
              </a:r>
              <a:endParaRPr sz="1500" b="0" i="0" u="none" strike="noStrike" dirty="0">
                <a:solidFill>
                  <a:schemeClr val="lt1"/>
                </a:solidFill>
                <a:latin typeface="Calibri"/>
                <a:ea typeface="Calibri"/>
                <a:cs typeface="Calibri"/>
                <a:sym typeface="Calibri"/>
              </a:endParaRPr>
            </a:p>
          </p:txBody>
        </p:sp>
        <p:sp>
          <p:nvSpPr>
            <p:cNvPr id="114" name="Google Shape;114;p3"/>
            <p:cNvSpPr/>
            <p:nvPr/>
          </p:nvSpPr>
          <p:spPr>
            <a:xfrm>
              <a:off x="631184" y="1998145"/>
              <a:ext cx="740334" cy="74033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871094" y="2960295"/>
              <a:ext cx="4535930" cy="59226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p:nvPr/>
          </p:nvSpPr>
          <p:spPr>
            <a:xfrm>
              <a:off x="871094" y="2960295"/>
              <a:ext cx="4535930" cy="592267"/>
            </a:xfrm>
            <a:prstGeom prst="rect">
              <a:avLst/>
            </a:prstGeom>
            <a:noFill/>
            <a:ln>
              <a:noFill/>
            </a:ln>
          </p:spPr>
          <p:txBody>
            <a:bodyPr spcFirstLastPara="1" wrap="square" lIns="470100" tIns="38100" rIns="38100" bIns="38100" anchor="ctr" anchorCtr="0">
              <a:noAutofit/>
            </a:bodyPr>
            <a:lstStyle/>
            <a:p>
              <a:pPr marL="0" marR="0" lvl="0" indent="0" algn="l" rtl="0">
                <a:lnSpc>
                  <a:spcPct val="90000"/>
                </a:lnSpc>
                <a:spcBef>
                  <a:spcPts val="0"/>
                </a:spcBef>
                <a:spcAft>
                  <a:spcPts val="0"/>
                </a:spcAft>
                <a:buClr>
                  <a:schemeClr val="lt1"/>
                </a:buClr>
                <a:buSzPts val="1500"/>
                <a:buFont typeface="Calibri"/>
                <a:buNone/>
              </a:pPr>
              <a:r>
                <a:rPr lang="ka-GE" sz="1500" b="0" i="0" u="none" strike="noStrike" dirty="0">
                  <a:solidFill>
                    <a:schemeClr val="lt1"/>
                  </a:solidFill>
                  <a:latin typeface="Calibri"/>
                  <a:ea typeface="Calibri"/>
                  <a:cs typeface="Calibri"/>
                  <a:sym typeface="Calibri"/>
                </a:rPr>
                <a:t>Summary - შეჯამება</a:t>
              </a:r>
              <a:endParaRPr sz="1500" b="0" i="0" u="none" strike="noStrike" dirty="0">
                <a:solidFill>
                  <a:schemeClr val="lt1"/>
                </a:solidFill>
                <a:latin typeface="Calibri"/>
                <a:ea typeface="Calibri"/>
                <a:cs typeface="Calibri"/>
                <a:sym typeface="Calibri"/>
              </a:endParaRPr>
            </a:p>
          </p:txBody>
        </p:sp>
        <p:sp>
          <p:nvSpPr>
            <p:cNvPr id="117" name="Google Shape;117;p3"/>
            <p:cNvSpPr/>
            <p:nvPr/>
          </p:nvSpPr>
          <p:spPr>
            <a:xfrm>
              <a:off x="500927" y="2886262"/>
              <a:ext cx="740334" cy="74033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46692" y="3848413"/>
              <a:ext cx="4960332" cy="59226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txBox="1"/>
            <p:nvPr/>
          </p:nvSpPr>
          <p:spPr>
            <a:xfrm>
              <a:off x="446692" y="3848413"/>
              <a:ext cx="4960332" cy="592267"/>
            </a:xfrm>
            <a:prstGeom prst="rect">
              <a:avLst/>
            </a:prstGeom>
            <a:noFill/>
            <a:ln>
              <a:noFill/>
            </a:ln>
          </p:spPr>
          <p:txBody>
            <a:bodyPr spcFirstLastPara="1" wrap="square" lIns="470100" tIns="38100" rIns="38100" bIns="38100" anchor="ctr" anchorCtr="0">
              <a:noAutofit/>
            </a:bodyPr>
            <a:lstStyle/>
            <a:p>
              <a:pPr marL="0" marR="0" lvl="0" indent="0" algn="l" rtl="0">
                <a:lnSpc>
                  <a:spcPct val="90000"/>
                </a:lnSpc>
                <a:spcBef>
                  <a:spcPts val="0"/>
                </a:spcBef>
                <a:spcAft>
                  <a:spcPts val="0"/>
                </a:spcAft>
                <a:buClr>
                  <a:schemeClr val="lt1"/>
                </a:buClr>
                <a:buSzPts val="1500"/>
                <a:buFont typeface="Calibri"/>
                <a:buNone/>
              </a:pPr>
              <a:r>
                <a:rPr lang="ka-GE" sz="1500" b="0" i="0" u="none" strike="noStrike" dirty="0">
                  <a:solidFill>
                    <a:schemeClr val="lt1"/>
                  </a:solidFill>
                  <a:latin typeface="Calibri"/>
                  <a:ea typeface="Calibri"/>
                  <a:cs typeface="Calibri"/>
                  <a:sym typeface="Calibri"/>
                </a:rPr>
                <a:t>Homework - დავალება</a:t>
              </a:r>
              <a:endParaRPr sz="1500" b="0" i="0" u="none" strike="noStrike" dirty="0">
                <a:solidFill>
                  <a:schemeClr val="lt1"/>
                </a:solidFill>
                <a:latin typeface="Calibri"/>
                <a:ea typeface="Calibri"/>
                <a:cs typeface="Calibri"/>
                <a:sym typeface="Calibri"/>
              </a:endParaRPr>
            </a:p>
          </p:txBody>
        </p:sp>
        <p:sp>
          <p:nvSpPr>
            <p:cNvPr id="120" name="Google Shape;120;p3"/>
            <p:cNvSpPr/>
            <p:nvPr/>
          </p:nvSpPr>
          <p:spPr>
            <a:xfrm>
              <a:off x="76525" y="3774379"/>
              <a:ext cx="740334" cy="740334"/>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1" name="Google Shape;121;p3"/>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122" name="Google Shape;122;p3"/>
          <p:cNvPicPr preferRelativeResize="0"/>
          <p:nvPr/>
        </p:nvPicPr>
        <p:blipFill rotWithShape="1">
          <a:blip r:embed="rId4">
            <a:alphaModFix/>
          </a:blip>
          <a:srcRect/>
          <a:stretch/>
        </p:blipFill>
        <p:spPr>
          <a:xfrm>
            <a:off x="2932963" y="561380"/>
            <a:ext cx="2376972" cy="968991"/>
          </a:xfrm>
          <a:prstGeom prst="rect">
            <a:avLst/>
          </a:prstGeom>
          <a:noFill/>
          <a:ln>
            <a:noFill/>
          </a:ln>
        </p:spPr>
      </p:pic>
      <p:pic>
        <p:nvPicPr>
          <p:cNvPr id="123" name="Google Shape;123;p3"/>
          <p:cNvPicPr preferRelativeResize="0"/>
          <p:nvPr/>
        </p:nvPicPr>
        <p:blipFill rotWithShape="1">
          <a:blip r:embed="rId5">
            <a:alphaModFix/>
          </a:blip>
          <a:srcRect/>
          <a:stretch/>
        </p:blipFill>
        <p:spPr>
          <a:xfrm>
            <a:off x="7092703" y="2796033"/>
            <a:ext cx="4429263" cy="248470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1"/>
          <p:cNvSpPr/>
          <p:nvPr/>
        </p:nvSpPr>
        <p:spPr>
          <a:xfrm>
            <a:off x="7911465" y="2274570"/>
            <a:ext cx="2260476" cy="3973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sp>
        <p:nvSpPr>
          <p:cNvPr id="537" name="Google Shape;537;p31"/>
          <p:cNvSpPr/>
          <p:nvPr/>
        </p:nvSpPr>
        <p:spPr>
          <a:xfrm>
            <a:off x="5410003" y="3463895"/>
            <a:ext cx="6284692" cy="305722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A place of </a:t>
            </a:r>
            <a:r>
              <a:rPr lang="ka-GE" sz="2000" b="0" i="0" u="none" strike="noStrike" dirty="0">
                <a:solidFill>
                  <a:srgbClr val="FFC000"/>
                </a:solidFill>
                <a:latin typeface="Calibri"/>
                <a:ea typeface="Calibri"/>
                <a:cs typeface="Calibri"/>
                <a:sym typeface="Calibri"/>
              </a:rPr>
              <a:t>world-class</a:t>
            </a:r>
            <a:r>
              <a:rPr lang="ka-GE" sz="2000" b="0" i="0" u="none" strike="noStrike" dirty="0">
                <a:solidFill>
                  <a:schemeClr val="lt1"/>
                </a:solidFill>
                <a:latin typeface="Calibri"/>
                <a:ea typeface="Calibri"/>
                <a:cs typeface="Calibri"/>
                <a:sym typeface="Calibri"/>
              </a:rPr>
              <a:t> food, museums and architecture and considered the most romantic city in the world by some, this capital city demands to be photographed, painted and enjoyed by the young and not-so-young alike. Lights upon the river at night attract couples from all over the world to honeymoon or rediscover their love for one another. And for art lovers, it is home to some of </a:t>
            </a:r>
            <a:r>
              <a:rPr lang="en-US" sz="2000" b="0" i="0" u="none" strike="noStrike" dirty="0" smtClean="0">
                <a:solidFill>
                  <a:schemeClr val="lt1"/>
                </a:solidFill>
                <a:latin typeface="Calibri"/>
                <a:ea typeface="Calibri"/>
                <a:cs typeface="Calibri"/>
                <a:sym typeface="Calibri"/>
              </a:rPr>
              <a:t>the </a:t>
            </a:r>
            <a:r>
              <a:rPr lang="ka-GE" sz="2000" b="0" i="0" u="none" strike="noStrike" dirty="0" smtClean="0">
                <a:solidFill>
                  <a:schemeClr val="lt1"/>
                </a:solidFill>
                <a:latin typeface="Calibri"/>
                <a:ea typeface="Calibri"/>
                <a:cs typeface="Calibri"/>
                <a:sym typeface="Calibri"/>
              </a:rPr>
              <a:t>finest </a:t>
            </a:r>
            <a:r>
              <a:rPr lang="ka-GE" sz="2000" b="0" i="0" u="none" strike="noStrike" dirty="0">
                <a:solidFill>
                  <a:schemeClr val="lt1"/>
                </a:solidFill>
                <a:latin typeface="Calibri"/>
                <a:ea typeface="Calibri"/>
                <a:cs typeface="Calibri"/>
                <a:sym typeface="Calibri"/>
              </a:rPr>
              <a:t>masterpieces in the world. Visiting all of the city's museums would take at least a month. </a:t>
            </a:r>
            <a:endParaRPr dirty="0"/>
          </a:p>
        </p:txBody>
      </p:sp>
      <p:pic>
        <p:nvPicPr>
          <p:cNvPr id="538" name="Google Shape;538;p31"/>
          <p:cNvPicPr preferRelativeResize="0"/>
          <p:nvPr/>
        </p:nvPicPr>
        <p:blipFill rotWithShape="1">
          <a:blip r:embed="rId3">
            <a:alphaModFix/>
          </a:blip>
          <a:srcRect/>
          <a:stretch/>
        </p:blipFill>
        <p:spPr>
          <a:xfrm>
            <a:off x="952047" y="560705"/>
            <a:ext cx="2164081" cy="968991"/>
          </a:xfrm>
          <a:prstGeom prst="rect">
            <a:avLst/>
          </a:prstGeom>
          <a:noFill/>
          <a:ln>
            <a:noFill/>
          </a:ln>
        </p:spPr>
      </p:pic>
      <p:pic>
        <p:nvPicPr>
          <p:cNvPr id="539" name="Google Shape;539;p31"/>
          <p:cNvPicPr preferRelativeResize="0"/>
          <p:nvPr/>
        </p:nvPicPr>
        <p:blipFill rotWithShape="1">
          <a:blip r:embed="rId4">
            <a:alphaModFix/>
          </a:blip>
          <a:srcRect/>
          <a:stretch/>
        </p:blipFill>
        <p:spPr>
          <a:xfrm>
            <a:off x="3116129" y="560705"/>
            <a:ext cx="2376972" cy="968991"/>
          </a:xfrm>
          <a:prstGeom prst="rect">
            <a:avLst/>
          </a:prstGeom>
          <a:noFill/>
          <a:ln>
            <a:noFill/>
          </a:ln>
        </p:spPr>
      </p:pic>
      <p:sp>
        <p:nvSpPr>
          <p:cNvPr id="540" name="Google Shape;540;p31"/>
          <p:cNvSpPr/>
          <p:nvPr/>
        </p:nvSpPr>
        <p:spPr>
          <a:xfrm>
            <a:off x="1877762" y="2148324"/>
            <a:ext cx="2542796"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Rio de Janeiro</a:t>
            </a:r>
            <a:endParaRPr sz="2800" b="0" i="0" u="none" strike="noStrike" dirty="0">
              <a:solidFill>
                <a:schemeClr val="lt1"/>
              </a:solidFill>
              <a:latin typeface="Calibri"/>
              <a:ea typeface="Calibri"/>
              <a:cs typeface="Calibri"/>
              <a:sym typeface="Calibri"/>
            </a:endParaRPr>
          </a:p>
        </p:txBody>
      </p:sp>
      <p:sp>
        <p:nvSpPr>
          <p:cNvPr id="541" name="Google Shape;541;p31"/>
          <p:cNvSpPr/>
          <p:nvPr/>
        </p:nvSpPr>
        <p:spPr>
          <a:xfrm>
            <a:off x="4789723" y="2148324"/>
            <a:ext cx="1406756" cy="85756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Cairo</a:t>
            </a:r>
            <a:endParaRPr sz="2800" b="0" i="0" u="none" strike="noStrike" dirty="0">
              <a:solidFill>
                <a:schemeClr val="lt1"/>
              </a:solidFill>
              <a:latin typeface="Calibri"/>
              <a:ea typeface="Calibri"/>
              <a:cs typeface="Calibri"/>
              <a:sym typeface="Calibri"/>
            </a:endParaRPr>
          </a:p>
        </p:txBody>
      </p:sp>
      <p:sp>
        <p:nvSpPr>
          <p:cNvPr id="542" name="Google Shape;542;p31"/>
          <p:cNvSpPr/>
          <p:nvPr/>
        </p:nvSpPr>
        <p:spPr>
          <a:xfrm>
            <a:off x="6485576" y="2150329"/>
            <a:ext cx="2728900" cy="85556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Kuala Lumpur</a:t>
            </a:r>
            <a:endParaRPr sz="2800" b="0" i="0" u="none" strike="noStrike" dirty="0">
              <a:solidFill>
                <a:schemeClr val="lt1"/>
              </a:solidFill>
              <a:latin typeface="Calibri"/>
              <a:ea typeface="Calibri"/>
              <a:cs typeface="Calibri"/>
              <a:sym typeface="Calibri"/>
            </a:endParaRPr>
          </a:p>
        </p:txBody>
      </p:sp>
      <p:sp>
        <p:nvSpPr>
          <p:cNvPr id="543" name="Google Shape;543;p31"/>
          <p:cNvSpPr/>
          <p:nvPr/>
        </p:nvSpPr>
        <p:spPr>
          <a:xfrm>
            <a:off x="9503574" y="2150329"/>
            <a:ext cx="1470767" cy="85556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Paris</a:t>
            </a:r>
            <a:endParaRPr sz="2800" b="0" i="0" u="none" strike="noStrike" dirty="0">
              <a:solidFill>
                <a:schemeClr val="lt1"/>
              </a:solidFill>
              <a:latin typeface="Calibri"/>
              <a:ea typeface="Calibri"/>
              <a:cs typeface="Calibri"/>
              <a:sym typeface="Calibri"/>
            </a:endParaRPr>
          </a:p>
        </p:txBody>
      </p:sp>
      <p:pic>
        <p:nvPicPr>
          <p:cNvPr id="544" name="Google Shape;544;p31"/>
          <p:cNvPicPr preferRelativeResize="0"/>
          <p:nvPr/>
        </p:nvPicPr>
        <p:blipFill rotWithShape="1">
          <a:blip r:embed="rId5">
            <a:alphaModFix/>
          </a:blip>
          <a:srcRect/>
          <a:stretch/>
        </p:blipFill>
        <p:spPr>
          <a:xfrm>
            <a:off x="709684" y="3463894"/>
            <a:ext cx="4115277" cy="3057221"/>
          </a:xfrm>
          <a:prstGeom prst="rect">
            <a:avLst/>
          </a:prstGeom>
          <a:noFill/>
          <a:ln>
            <a:noFill/>
          </a:ln>
        </p:spPr>
      </p:pic>
      <p:sp>
        <p:nvSpPr>
          <p:cNvPr id="13"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40"/>
                                        </p:tgtEl>
                                      </p:cBhvr>
                                    </p:animEffect>
                                    <p:set>
                                      <p:cBhvr>
                                        <p:cTn id="7" dur="1" fill="hold">
                                          <p:stCondLst>
                                            <p:cond delay="500"/>
                                          </p:stCondLst>
                                        </p:cTn>
                                        <p:tgtEl>
                                          <p:spTgt spid="54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41"/>
                                        </p:tgtEl>
                                      </p:cBhvr>
                                    </p:animEffect>
                                    <p:set>
                                      <p:cBhvr>
                                        <p:cTn id="10" dur="1" fill="hold">
                                          <p:stCondLst>
                                            <p:cond delay="500"/>
                                          </p:stCondLst>
                                        </p:cTn>
                                        <p:tgtEl>
                                          <p:spTgt spid="54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42"/>
                                        </p:tgtEl>
                                      </p:cBhvr>
                                    </p:animEffect>
                                    <p:set>
                                      <p:cBhvr>
                                        <p:cTn id="13" dur="1" fill="hold">
                                          <p:stCondLst>
                                            <p:cond delay="500"/>
                                          </p:stCondLst>
                                        </p:cTn>
                                        <p:tgtEl>
                                          <p:spTgt spid="5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2"/>
          <p:cNvSpPr/>
          <p:nvPr/>
        </p:nvSpPr>
        <p:spPr>
          <a:xfrm>
            <a:off x="7911465" y="2274570"/>
            <a:ext cx="226047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sp>
        <p:nvSpPr>
          <p:cNvPr id="551" name="Google Shape;551;p32"/>
          <p:cNvSpPr/>
          <p:nvPr/>
        </p:nvSpPr>
        <p:spPr>
          <a:xfrm>
            <a:off x="5520260" y="3575181"/>
            <a:ext cx="6088643" cy="267258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Known locally as the </a:t>
            </a:r>
            <a:r>
              <a:rPr lang="ka-GE" sz="2000" b="0" i="0" u="none" strike="noStrike" dirty="0">
                <a:solidFill>
                  <a:srgbClr val="FFC000"/>
                </a:solidFill>
                <a:latin typeface="Calibri"/>
                <a:ea typeface="Calibri"/>
                <a:cs typeface="Calibri"/>
                <a:sym typeface="Calibri"/>
              </a:rPr>
              <a:t>'marvellous</a:t>
            </a:r>
            <a:r>
              <a:rPr lang="ka-GE" sz="2000" b="0" i="0" u="none" strike="noStrike" dirty="0">
                <a:solidFill>
                  <a:schemeClr val="lt1"/>
                </a:solidFill>
                <a:latin typeface="Calibri"/>
                <a:ea typeface="Calibri"/>
                <a:cs typeface="Calibri"/>
                <a:sym typeface="Calibri"/>
              </a:rPr>
              <a:t> city', it attracts visitors looking for a good time. Famous for its carnival and spectacular location on the coast, this populous city always has room for a few more visitors in its hotels. The locals are </a:t>
            </a:r>
            <a:r>
              <a:rPr lang="ka-GE" sz="2000" b="0" i="0" u="none" strike="noStrike" dirty="0">
                <a:solidFill>
                  <a:schemeClr val="bg1"/>
                </a:solidFill>
                <a:latin typeface="Calibri"/>
                <a:ea typeface="Calibri"/>
                <a:cs typeface="Calibri"/>
                <a:sym typeface="Calibri"/>
              </a:rPr>
              <a:t>fanatical </a:t>
            </a:r>
            <a:r>
              <a:rPr lang="ka-GE" sz="2000" b="0" i="0" u="none" strike="noStrike" dirty="0">
                <a:solidFill>
                  <a:schemeClr val="lt1"/>
                </a:solidFill>
                <a:latin typeface="Calibri"/>
                <a:ea typeface="Calibri"/>
                <a:cs typeface="Calibri"/>
                <a:sym typeface="Calibri"/>
              </a:rPr>
              <a:t>about sport so head down to the beach for a game of football in the sand and see if you can spot any celebrities.</a:t>
            </a:r>
            <a:endParaRPr sz="1200" dirty="0"/>
          </a:p>
        </p:txBody>
      </p:sp>
      <p:pic>
        <p:nvPicPr>
          <p:cNvPr id="552" name="Google Shape;552;p32"/>
          <p:cNvPicPr preferRelativeResize="0"/>
          <p:nvPr/>
        </p:nvPicPr>
        <p:blipFill rotWithShape="1">
          <a:blip r:embed="rId3">
            <a:alphaModFix/>
          </a:blip>
          <a:srcRect/>
          <a:stretch/>
        </p:blipFill>
        <p:spPr>
          <a:xfrm>
            <a:off x="861512" y="560705"/>
            <a:ext cx="2164081" cy="968991"/>
          </a:xfrm>
          <a:prstGeom prst="rect">
            <a:avLst/>
          </a:prstGeom>
          <a:noFill/>
          <a:ln>
            <a:noFill/>
          </a:ln>
        </p:spPr>
      </p:pic>
      <p:pic>
        <p:nvPicPr>
          <p:cNvPr id="553" name="Google Shape;553;p32"/>
          <p:cNvPicPr preferRelativeResize="0"/>
          <p:nvPr/>
        </p:nvPicPr>
        <p:blipFill rotWithShape="1">
          <a:blip r:embed="rId4">
            <a:alphaModFix/>
          </a:blip>
          <a:srcRect/>
          <a:stretch/>
        </p:blipFill>
        <p:spPr>
          <a:xfrm>
            <a:off x="3025594" y="560705"/>
            <a:ext cx="2376972" cy="968991"/>
          </a:xfrm>
          <a:prstGeom prst="rect">
            <a:avLst/>
          </a:prstGeom>
          <a:noFill/>
          <a:ln>
            <a:noFill/>
          </a:ln>
        </p:spPr>
      </p:pic>
      <p:pic>
        <p:nvPicPr>
          <p:cNvPr id="554" name="Google Shape;554;p32"/>
          <p:cNvPicPr preferRelativeResize="0"/>
          <p:nvPr/>
        </p:nvPicPr>
        <p:blipFill rotWithShape="1">
          <a:blip r:embed="rId5">
            <a:alphaModFix/>
          </a:blip>
          <a:srcRect/>
          <a:stretch/>
        </p:blipFill>
        <p:spPr>
          <a:xfrm>
            <a:off x="436504" y="3575181"/>
            <a:ext cx="4845183" cy="2672588"/>
          </a:xfrm>
          <a:prstGeom prst="rect">
            <a:avLst/>
          </a:prstGeom>
          <a:noFill/>
          <a:ln>
            <a:noFill/>
          </a:ln>
        </p:spPr>
      </p:pic>
      <p:sp>
        <p:nvSpPr>
          <p:cNvPr id="555" name="Google Shape;555;p32"/>
          <p:cNvSpPr/>
          <p:nvPr/>
        </p:nvSpPr>
        <p:spPr>
          <a:xfrm>
            <a:off x="1539895" y="2066169"/>
            <a:ext cx="2498763"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Rio de Janeiro</a:t>
            </a:r>
            <a:endParaRPr sz="2800" b="0" i="0" u="none" strike="noStrike">
              <a:solidFill>
                <a:schemeClr val="lt1"/>
              </a:solidFill>
              <a:latin typeface="Calibri"/>
              <a:ea typeface="Calibri"/>
              <a:cs typeface="Calibri"/>
              <a:sym typeface="Calibri"/>
            </a:endParaRPr>
          </a:p>
        </p:txBody>
      </p:sp>
      <p:sp>
        <p:nvSpPr>
          <p:cNvPr id="556" name="Google Shape;556;p32"/>
          <p:cNvSpPr/>
          <p:nvPr/>
        </p:nvSpPr>
        <p:spPr>
          <a:xfrm>
            <a:off x="4313575" y="2066169"/>
            <a:ext cx="1382395"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Cairo</a:t>
            </a:r>
            <a:endParaRPr sz="2800" b="0" i="0" u="none" strike="noStrike">
              <a:solidFill>
                <a:schemeClr val="lt1"/>
              </a:solidFill>
              <a:latin typeface="Calibri"/>
              <a:ea typeface="Calibri"/>
              <a:cs typeface="Calibri"/>
              <a:sym typeface="Calibri"/>
            </a:endParaRPr>
          </a:p>
        </p:txBody>
      </p:sp>
      <p:sp>
        <p:nvSpPr>
          <p:cNvPr id="557" name="Google Shape;557;p32"/>
          <p:cNvSpPr/>
          <p:nvPr/>
        </p:nvSpPr>
        <p:spPr>
          <a:xfrm>
            <a:off x="5972368" y="2066169"/>
            <a:ext cx="2681644"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Kuala Lumpur</a:t>
            </a:r>
            <a:endParaRPr sz="2800" b="0" i="0" u="none" strike="noStrike">
              <a:solidFill>
                <a:schemeClr val="lt1"/>
              </a:solidFill>
              <a:latin typeface="Calibri"/>
              <a:ea typeface="Calibri"/>
              <a:cs typeface="Calibri"/>
              <a:sym typeface="Calibri"/>
            </a:endParaRPr>
          </a:p>
        </p:txBody>
      </p:sp>
      <p:sp>
        <p:nvSpPr>
          <p:cNvPr id="558" name="Google Shape;558;p32"/>
          <p:cNvSpPr/>
          <p:nvPr/>
        </p:nvSpPr>
        <p:spPr>
          <a:xfrm>
            <a:off x="8928928" y="2066169"/>
            <a:ext cx="1445298"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Paris</a:t>
            </a:r>
            <a:endParaRPr sz="2800" b="0" i="0" u="none" strike="noStrike">
              <a:solidFill>
                <a:schemeClr val="lt1"/>
              </a:solidFill>
              <a:latin typeface="Calibri"/>
              <a:ea typeface="Calibri"/>
              <a:cs typeface="Calibri"/>
              <a:sym typeface="Calibri"/>
            </a:endParaRPr>
          </a:p>
        </p:txBody>
      </p:sp>
      <p:sp>
        <p:nvSpPr>
          <p:cNvPr id="13"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56"/>
                                        </p:tgtEl>
                                      </p:cBhvr>
                                    </p:animEffect>
                                    <p:set>
                                      <p:cBhvr>
                                        <p:cTn id="7" dur="1" fill="hold">
                                          <p:stCondLst>
                                            <p:cond delay="500"/>
                                          </p:stCondLst>
                                        </p:cTn>
                                        <p:tgtEl>
                                          <p:spTgt spid="55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57"/>
                                        </p:tgtEl>
                                      </p:cBhvr>
                                    </p:animEffect>
                                    <p:set>
                                      <p:cBhvr>
                                        <p:cTn id="10" dur="1" fill="hold">
                                          <p:stCondLst>
                                            <p:cond delay="500"/>
                                          </p:stCondLst>
                                        </p:cTn>
                                        <p:tgtEl>
                                          <p:spTgt spid="55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58"/>
                                        </p:tgtEl>
                                      </p:cBhvr>
                                    </p:animEffect>
                                    <p:set>
                                      <p:cBhvr>
                                        <p:cTn id="13" dur="1" fill="hold">
                                          <p:stCondLst>
                                            <p:cond delay="500"/>
                                          </p:stCondLst>
                                        </p:cTn>
                                        <p:tgtEl>
                                          <p:spTgt spid="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3"/>
          <p:cNvSpPr/>
          <p:nvPr/>
        </p:nvSpPr>
        <p:spPr>
          <a:xfrm>
            <a:off x="7911465" y="2274570"/>
            <a:ext cx="226047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sp>
        <p:nvSpPr>
          <p:cNvPr id="565" name="Google Shape;565;p33"/>
          <p:cNvSpPr/>
          <p:nvPr/>
        </p:nvSpPr>
        <p:spPr>
          <a:xfrm>
            <a:off x="5520260" y="3534769"/>
            <a:ext cx="6134928" cy="294554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000" b="0" i="0" u="none" strike="noStrike" dirty="0">
                <a:solidFill>
                  <a:schemeClr val="lt1"/>
                </a:solidFill>
                <a:latin typeface="Calibri"/>
                <a:ea typeface="Calibri"/>
                <a:cs typeface="Calibri"/>
                <a:sym typeface="Calibri"/>
              </a:rPr>
              <a:t>Home to almost 2 million people, this lively, </a:t>
            </a:r>
            <a:r>
              <a:rPr lang="ka-GE" sz="2000" b="0" i="0" u="none" strike="noStrike" dirty="0">
                <a:solidFill>
                  <a:srgbClr val="FFC000"/>
                </a:solidFill>
                <a:latin typeface="Calibri"/>
                <a:ea typeface="Calibri"/>
                <a:cs typeface="Calibri"/>
                <a:sym typeface="Calibri"/>
              </a:rPr>
              <a:t>colourful</a:t>
            </a:r>
            <a:r>
              <a:rPr lang="ka-GE" sz="2000" b="0" i="0" u="none" strike="noStrike" dirty="0">
                <a:solidFill>
                  <a:schemeClr val="lt1"/>
                </a:solidFill>
                <a:latin typeface="Calibri"/>
                <a:ea typeface="Calibri"/>
                <a:cs typeface="Calibri"/>
                <a:sym typeface="Calibri"/>
              </a:rPr>
              <a:t> capital has been built up from virtually nothing in 130 years. It is currently home to </a:t>
            </a:r>
            <a:r>
              <a:rPr lang="en-US" sz="2000" b="0" i="0" u="none" strike="noStrike" dirty="0" smtClean="0">
                <a:solidFill>
                  <a:schemeClr val="lt1"/>
                </a:solidFill>
                <a:latin typeface="Calibri"/>
                <a:ea typeface="Calibri"/>
                <a:cs typeface="Calibri"/>
                <a:sym typeface="Calibri"/>
              </a:rPr>
              <a:t>one of the </a:t>
            </a:r>
            <a:r>
              <a:rPr lang="ka-GE" sz="2000" b="0" i="0" u="none" strike="noStrike" dirty="0" smtClean="0">
                <a:solidFill>
                  <a:schemeClr val="lt1"/>
                </a:solidFill>
                <a:latin typeface="Calibri"/>
                <a:ea typeface="Calibri"/>
                <a:cs typeface="Calibri"/>
                <a:sym typeface="Calibri"/>
              </a:rPr>
              <a:t>tallest building</a:t>
            </a:r>
            <a:r>
              <a:rPr lang="en-US" sz="2000" b="0" i="0" u="none" strike="noStrike" dirty="0" smtClean="0">
                <a:solidFill>
                  <a:schemeClr val="lt1"/>
                </a:solidFill>
                <a:latin typeface="Calibri"/>
                <a:ea typeface="Calibri"/>
                <a:cs typeface="Calibri"/>
                <a:sym typeface="Calibri"/>
              </a:rPr>
              <a:t>s</a:t>
            </a:r>
            <a:r>
              <a:rPr lang="ka-GE" sz="2000" b="0" i="0" u="none" strike="noStrike" dirty="0" smtClean="0">
                <a:solidFill>
                  <a:schemeClr val="lt1"/>
                </a:solidFill>
                <a:latin typeface="Calibri"/>
                <a:ea typeface="Calibri"/>
                <a:cs typeface="Calibri"/>
                <a:sym typeface="Calibri"/>
              </a:rPr>
              <a:t> </a:t>
            </a:r>
            <a:r>
              <a:rPr lang="ka-GE" sz="2000" b="0" i="0" u="none" strike="noStrike" dirty="0">
                <a:solidFill>
                  <a:schemeClr val="lt1"/>
                </a:solidFill>
                <a:latin typeface="Calibri"/>
                <a:ea typeface="Calibri"/>
                <a:cs typeface="Calibri"/>
                <a:sym typeface="Calibri"/>
              </a:rPr>
              <a:t>in the world, comprised of two huge towers as well as many modern buildings crafted with an Islamic flavour to their design. Tradition has not been forgotten here, though, as is evidenced in the thriving night markets and street life </a:t>
            </a:r>
            <a:r>
              <a:rPr lang="en-US" sz="2000" b="0" i="0" u="none" strike="noStrike" dirty="0" smtClean="0">
                <a:solidFill>
                  <a:schemeClr val="lt1"/>
                </a:solidFill>
                <a:latin typeface="Calibri"/>
                <a:ea typeface="Calibri"/>
                <a:cs typeface="Calibri"/>
                <a:sym typeface="Calibri"/>
              </a:rPr>
              <a:t>in </a:t>
            </a:r>
            <a:r>
              <a:rPr lang="ka-GE" sz="2000" b="0" i="0" u="none" strike="noStrike" dirty="0" smtClean="0">
                <a:solidFill>
                  <a:schemeClr val="lt1"/>
                </a:solidFill>
                <a:latin typeface="Calibri"/>
                <a:ea typeface="Calibri"/>
                <a:cs typeface="Calibri"/>
                <a:sym typeface="Calibri"/>
              </a:rPr>
              <a:t>the </a:t>
            </a:r>
            <a:r>
              <a:rPr lang="ka-GE" sz="2000" b="0" i="0" u="none" strike="noStrike" dirty="0">
                <a:solidFill>
                  <a:schemeClr val="lt1"/>
                </a:solidFill>
                <a:latin typeface="Calibri"/>
                <a:ea typeface="Calibri"/>
                <a:cs typeface="Calibri"/>
                <a:sym typeface="Calibri"/>
              </a:rPr>
              <a:t>city. </a:t>
            </a:r>
            <a:endParaRPr dirty="0"/>
          </a:p>
        </p:txBody>
      </p:sp>
      <p:pic>
        <p:nvPicPr>
          <p:cNvPr id="566" name="Google Shape;566;p33"/>
          <p:cNvPicPr preferRelativeResize="0"/>
          <p:nvPr/>
        </p:nvPicPr>
        <p:blipFill rotWithShape="1">
          <a:blip r:embed="rId3">
            <a:alphaModFix/>
          </a:blip>
          <a:srcRect/>
          <a:stretch/>
        </p:blipFill>
        <p:spPr>
          <a:xfrm>
            <a:off x="979206" y="663624"/>
            <a:ext cx="2164081" cy="968991"/>
          </a:xfrm>
          <a:prstGeom prst="rect">
            <a:avLst/>
          </a:prstGeom>
          <a:noFill/>
          <a:ln>
            <a:noFill/>
          </a:ln>
        </p:spPr>
      </p:pic>
      <p:pic>
        <p:nvPicPr>
          <p:cNvPr id="567" name="Google Shape;567;p33"/>
          <p:cNvPicPr preferRelativeResize="0"/>
          <p:nvPr/>
        </p:nvPicPr>
        <p:blipFill rotWithShape="1">
          <a:blip r:embed="rId4">
            <a:alphaModFix/>
          </a:blip>
          <a:srcRect/>
          <a:stretch/>
        </p:blipFill>
        <p:spPr>
          <a:xfrm>
            <a:off x="3143288" y="663624"/>
            <a:ext cx="2376972" cy="968991"/>
          </a:xfrm>
          <a:prstGeom prst="rect">
            <a:avLst/>
          </a:prstGeom>
          <a:noFill/>
          <a:ln>
            <a:noFill/>
          </a:ln>
        </p:spPr>
      </p:pic>
      <p:pic>
        <p:nvPicPr>
          <p:cNvPr id="568" name="Google Shape;568;p33"/>
          <p:cNvPicPr preferRelativeResize="0"/>
          <p:nvPr/>
        </p:nvPicPr>
        <p:blipFill rotWithShape="1">
          <a:blip r:embed="rId5">
            <a:alphaModFix/>
          </a:blip>
          <a:srcRect/>
          <a:stretch/>
        </p:blipFill>
        <p:spPr>
          <a:xfrm>
            <a:off x="204570" y="3534769"/>
            <a:ext cx="5137592" cy="2912350"/>
          </a:xfrm>
          <a:prstGeom prst="rect">
            <a:avLst/>
          </a:prstGeom>
          <a:noFill/>
          <a:ln>
            <a:noFill/>
          </a:ln>
        </p:spPr>
      </p:pic>
      <p:sp>
        <p:nvSpPr>
          <p:cNvPr id="569" name="Google Shape;569;p33"/>
          <p:cNvSpPr/>
          <p:nvPr/>
        </p:nvSpPr>
        <p:spPr>
          <a:xfrm>
            <a:off x="1660465" y="2150329"/>
            <a:ext cx="2498763"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Rio de Janeiro</a:t>
            </a:r>
            <a:endParaRPr sz="2800" b="0" i="0" u="none" strike="noStrike">
              <a:solidFill>
                <a:schemeClr val="lt1"/>
              </a:solidFill>
              <a:latin typeface="Calibri"/>
              <a:ea typeface="Calibri"/>
              <a:cs typeface="Calibri"/>
              <a:sym typeface="Calibri"/>
            </a:endParaRPr>
          </a:p>
        </p:txBody>
      </p:sp>
      <p:sp>
        <p:nvSpPr>
          <p:cNvPr id="570" name="Google Shape;570;p33"/>
          <p:cNvSpPr/>
          <p:nvPr/>
        </p:nvSpPr>
        <p:spPr>
          <a:xfrm>
            <a:off x="4434145" y="2150329"/>
            <a:ext cx="1382395"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Cairo</a:t>
            </a:r>
            <a:endParaRPr sz="2800" b="0" i="0" u="none" strike="noStrike">
              <a:solidFill>
                <a:schemeClr val="lt1"/>
              </a:solidFill>
              <a:latin typeface="Calibri"/>
              <a:ea typeface="Calibri"/>
              <a:cs typeface="Calibri"/>
              <a:sym typeface="Calibri"/>
            </a:endParaRPr>
          </a:p>
        </p:txBody>
      </p:sp>
      <p:sp>
        <p:nvSpPr>
          <p:cNvPr id="571" name="Google Shape;571;p33"/>
          <p:cNvSpPr/>
          <p:nvPr/>
        </p:nvSpPr>
        <p:spPr>
          <a:xfrm>
            <a:off x="6091457" y="2150329"/>
            <a:ext cx="2681644"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Kuala Lumpur</a:t>
            </a:r>
            <a:endParaRPr sz="2800" b="0" i="0" u="none" strike="noStrike">
              <a:solidFill>
                <a:schemeClr val="lt1"/>
              </a:solidFill>
              <a:latin typeface="Calibri"/>
              <a:ea typeface="Calibri"/>
              <a:cs typeface="Calibri"/>
              <a:sym typeface="Calibri"/>
            </a:endParaRPr>
          </a:p>
        </p:txBody>
      </p:sp>
      <p:sp>
        <p:nvSpPr>
          <p:cNvPr id="572" name="Google Shape;572;p33"/>
          <p:cNvSpPr/>
          <p:nvPr/>
        </p:nvSpPr>
        <p:spPr>
          <a:xfrm>
            <a:off x="9048017" y="2150329"/>
            <a:ext cx="1445298" cy="1043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Paris</a:t>
            </a:r>
            <a:endParaRPr sz="2800" b="0" i="0" u="none" strike="noStrike">
              <a:solidFill>
                <a:schemeClr val="lt1"/>
              </a:solidFill>
              <a:latin typeface="Calibri"/>
              <a:ea typeface="Calibri"/>
              <a:cs typeface="Calibri"/>
              <a:sym typeface="Calibri"/>
            </a:endParaRPr>
          </a:p>
        </p:txBody>
      </p:sp>
      <p:sp>
        <p:nvSpPr>
          <p:cNvPr id="13"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69"/>
                                        </p:tgtEl>
                                      </p:cBhvr>
                                    </p:animEffect>
                                    <p:set>
                                      <p:cBhvr>
                                        <p:cTn id="7" dur="1" fill="hold">
                                          <p:stCondLst>
                                            <p:cond delay="500"/>
                                          </p:stCondLst>
                                        </p:cTn>
                                        <p:tgtEl>
                                          <p:spTgt spid="56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70"/>
                                        </p:tgtEl>
                                      </p:cBhvr>
                                    </p:animEffect>
                                    <p:set>
                                      <p:cBhvr>
                                        <p:cTn id="10" dur="1" fill="hold">
                                          <p:stCondLst>
                                            <p:cond delay="500"/>
                                          </p:stCondLst>
                                        </p:cTn>
                                        <p:tgtEl>
                                          <p:spTgt spid="57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72"/>
                                        </p:tgtEl>
                                      </p:cBhvr>
                                    </p:animEffect>
                                    <p:set>
                                      <p:cBhvr>
                                        <p:cTn id="13" dur="1" fill="hold">
                                          <p:stCondLst>
                                            <p:cond delay="500"/>
                                          </p:stCondLst>
                                        </p:cTn>
                                        <p:tgtEl>
                                          <p:spTgt spid="5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34"/>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580" name="Google Shape;580;p34"/>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581" name="Google Shape;581;p34"/>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582" name="Google Shape;582;p34"/>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583" name="Google Shape;583;p34"/>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585" name="Google Shape;585;p34"/>
          <p:cNvSpPr/>
          <p:nvPr/>
        </p:nvSpPr>
        <p:spPr>
          <a:xfrm>
            <a:off x="696036" y="1869743"/>
            <a:ext cx="10863617" cy="107817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Answer the questions based on the text. </a:t>
            </a:r>
            <a:endParaRPr sz="28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უპასუხეთ მოცემულ კითხვებს ტექსტზე დაყრდნობით. </a:t>
            </a:r>
            <a:endParaRPr sz="2800" b="0" i="0" u="none" strike="noStrike">
              <a:solidFill>
                <a:schemeClr val="lt1"/>
              </a:solidFill>
              <a:latin typeface="Calibri"/>
              <a:ea typeface="Calibri"/>
              <a:cs typeface="Calibri"/>
              <a:sym typeface="Calibri"/>
            </a:endParaRPr>
          </a:p>
        </p:txBody>
      </p:sp>
      <p:sp>
        <p:nvSpPr>
          <p:cNvPr id="586" name="Google Shape;586;p34"/>
          <p:cNvSpPr/>
          <p:nvPr/>
        </p:nvSpPr>
        <p:spPr>
          <a:xfrm>
            <a:off x="668741" y="3330054"/>
            <a:ext cx="10959150" cy="126924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chemeClr val="lt1"/>
              </a:buClr>
              <a:buSzPts val="2800"/>
              <a:buFont typeface="Calibri"/>
              <a:buAutoNum type="arabicPeriod"/>
            </a:pPr>
            <a:r>
              <a:rPr lang="ka-GE" sz="2400" b="0" i="0" u="none" strike="noStrike" dirty="0">
                <a:solidFill>
                  <a:schemeClr val="lt1"/>
                </a:solidFill>
                <a:latin typeface="Calibri"/>
                <a:ea typeface="Calibri"/>
                <a:cs typeface="Calibri"/>
                <a:sym typeface="Calibri"/>
              </a:rPr>
              <a:t>Which city is one of the most romantic cities in the world?</a:t>
            </a:r>
            <a:endParaRPr sz="2400" b="0" i="0" u="none" strike="noStrike" dirty="0">
              <a:solidFill>
                <a:schemeClr val="lt1"/>
              </a:solidFill>
              <a:latin typeface="Calibri"/>
              <a:ea typeface="Calibri"/>
              <a:cs typeface="Calibri"/>
              <a:sym typeface="Calibri"/>
            </a:endParaRPr>
          </a:p>
        </p:txBody>
      </p:sp>
      <p:sp>
        <p:nvSpPr>
          <p:cNvPr id="587" name="Google Shape;587;p34"/>
          <p:cNvSpPr/>
          <p:nvPr/>
        </p:nvSpPr>
        <p:spPr>
          <a:xfrm>
            <a:off x="668741" y="4979370"/>
            <a:ext cx="10959150" cy="152082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Paris</a:t>
            </a:r>
            <a:endParaRPr dirty="0"/>
          </a:p>
          <a:p>
            <a:pPr marL="0" marR="0" lvl="0" indent="0" algn="l" rtl="0">
              <a:lnSpc>
                <a:spcPct val="100000"/>
              </a:lnSpc>
              <a:spcBef>
                <a:spcPts val="0"/>
              </a:spcBef>
              <a:spcAft>
                <a:spcPts val="0"/>
              </a:spcAft>
              <a:buNone/>
            </a:pPr>
            <a:endParaRPr sz="2400" b="0" i="1" u="none" strike="noStrike" dirty="0">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A place of world-class food, museums and architecture and considered the most romantic city in the world.</a:t>
            </a:r>
            <a:endParaRPr dirty="0"/>
          </a:p>
        </p:txBody>
      </p:sp>
      <p:sp>
        <p:nvSpPr>
          <p:cNvPr id="12"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5"/>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594" name="Google Shape;594;p35"/>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595" name="Google Shape;595;p35"/>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596" name="Google Shape;596;p35"/>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597" name="Google Shape;597;p35"/>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598" name="Google Shape;598;p35"/>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600" name="Google Shape;600;p35"/>
          <p:cNvSpPr/>
          <p:nvPr/>
        </p:nvSpPr>
        <p:spPr>
          <a:xfrm>
            <a:off x="696036" y="1869743"/>
            <a:ext cx="10863617" cy="107817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Answer the questions based on the text. </a:t>
            </a:r>
            <a:endParaRPr sz="28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უპასუხეთ მოცემულ კითხვებს ტექსტზე დაყრდნობით. </a:t>
            </a:r>
            <a:endParaRPr sz="2800" b="0" i="0" u="none" strike="noStrike">
              <a:solidFill>
                <a:schemeClr val="lt1"/>
              </a:solidFill>
              <a:latin typeface="Calibri"/>
              <a:ea typeface="Calibri"/>
              <a:cs typeface="Calibri"/>
              <a:sym typeface="Calibri"/>
            </a:endParaRPr>
          </a:p>
        </p:txBody>
      </p:sp>
      <p:sp>
        <p:nvSpPr>
          <p:cNvPr id="601" name="Google Shape;601;p35"/>
          <p:cNvSpPr/>
          <p:nvPr/>
        </p:nvSpPr>
        <p:spPr>
          <a:xfrm>
            <a:off x="668741" y="3330054"/>
            <a:ext cx="10959150" cy="126924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0" u="none" strike="noStrike" dirty="0" smtClean="0">
                <a:solidFill>
                  <a:schemeClr val="lt1"/>
                </a:solidFill>
                <a:latin typeface="Calibri"/>
                <a:ea typeface="Calibri"/>
                <a:cs typeface="Calibri"/>
                <a:sym typeface="Calibri"/>
              </a:rPr>
              <a:t>2</a:t>
            </a:r>
            <a:r>
              <a:rPr lang="ka-GE" sz="2400" b="0" i="0" u="none" strike="noStrike" dirty="0">
                <a:solidFill>
                  <a:schemeClr val="lt1"/>
                </a:solidFill>
                <a:latin typeface="Calibri"/>
                <a:ea typeface="Calibri"/>
                <a:cs typeface="Calibri"/>
                <a:sym typeface="Calibri"/>
              </a:rPr>
              <a:t>. Which city is the home for </a:t>
            </a:r>
            <a:r>
              <a:rPr lang="en-US" sz="2400" b="0" i="0" u="none" strike="noStrike" dirty="0" smtClean="0">
                <a:solidFill>
                  <a:schemeClr val="lt1"/>
                </a:solidFill>
                <a:latin typeface="Calibri"/>
                <a:ea typeface="Calibri"/>
                <a:cs typeface="Calibri"/>
                <a:sym typeface="Calibri"/>
              </a:rPr>
              <a:t>one of </a:t>
            </a:r>
            <a:r>
              <a:rPr lang="ka-GE" sz="2400" b="0" i="0" u="none" strike="noStrike" dirty="0" smtClean="0">
                <a:solidFill>
                  <a:schemeClr val="lt1"/>
                </a:solidFill>
                <a:latin typeface="Calibri"/>
                <a:ea typeface="Calibri"/>
                <a:cs typeface="Calibri"/>
                <a:sym typeface="Calibri"/>
              </a:rPr>
              <a:t>the </a:t>
            </a:r>
            <a:r>
              <a:rPr lang="ka-GE" sz="2400" b="0" i="0" u="none" strike="noStrike" dirty="0">
                <a:solidFill>
                  <a:schemeClr val="lt1"/>
                </a:solidFill>
                <a:latin typeface="Calibri"/>
                <a:ea typeface="Calibri"/>
                <a:cs typeface="Calibri"/>
                <a:sym typeface="Calibri"/>
              </a:rPr>
              <a:t>tallest </a:t>
            </a:r>
            <a:r>
              <a:rPr lang="ka-GE" sz="2400" b="0" i="0" u="none" strike="noStrike" dirty="0" smtClean="0">
                <a:solidFill>
                  <a:schemeClr val="lt1"/>
                </a:solidFill>
                <a:latin typeface="Calibri"/>
                <a:ea typeface="Calibri"/>
                <a:cs typeface="Calibri"/>
                <a:sym typeface="Calibri"/>
              </a:rPr>
              <a:t>building</a:t>
            </a:r>
            <a:r>
              <a:rPr lang="en-US" sz="2400" b="0" i="0" u="none" strike="noStrike" dirty="0" smtClean="0">
                <a:solidFill>
                  <a:schemeClr val="lt1"/>
                </a:solidFill>
                <a:latin typeface="Calibri"/>
                <a:ea typeface="Calibri"/>
                <a:cs typeface="Calibri"/>
                <a:sym typeface="Calibri"/>
              </a:rPr>
              <a:t>s</a:t>
            </a:r>
            <a:r>
              <a:rPr lang="ka-GE" sz="2400" b="0" i="0" u="none" strike="noStrike" dirty="0" smtClean="0">
                <a:solidFill>
                  <a:schemeClr val="lt1"/>
                </a:solidFill>
                <a:latin typeface="Calibri"/>
                <a:ea typeface="Calibri"/>
                <a:cs typeface="Calibri"/>
                <a:sym typeface="Calibri"/>
              </a:rPr>
              <a:t> </a:t>
            </a:r>
            <a:r>
              <a:rPr lang="ka-GE" sz="2400" b="0" i="0" u="none" strike="noStrike" dirty="0">
                <a:solidFill>
                  <a:schemeClr val="lt1"/>
                </a:solidFill>
                <a:latin typeface="Calibri"/>
                <a:ea typeface="Calibri"/>
                <a:cs typeface="Calibri"/>
                <a:sym typeface="Calibri"/>
              </a:rPr>
              <a:t>in the world?</a:t>
            </a:r>
            <a:endParaRPr sz="2400" b="0" i="0" u="none" strike="noStrike" dirty="0">
              <a:solidFill>
                <a:schemeClr val="lt1"/>
              </a:solidFill>
              <a:latin typeface="Calibri"/>
              <a:ea typeface="Calibri"/>
              <a:cs typeface="Calibri"/>
              <a:sym typeface="Calibri"/>
            </a:endParaRPr>
          </a:p>
        </p:txBody>
      </p:sp>
      <p:sp>
        <p:nvSpPr>
          <p:cNvPr id="602" name="Google Shape;602;p35"/>
          <p:cNvSpPr/>
          <p:nvPr/>
        </p:nvSpPr>
        <p:spPr>
          <a:xfrm>
            <a:off x="648269" y="4979369"/>
            <a:ext cx="10959150" cy="153061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Kuala Lumpur</a:t>
            </a:r>
            <a:endParaRPr sz="2400" dirty="0"/>
          </a:p>
          <a:p>
            <a:pPr marL="0" marR="0" lvl="0" indent="0" algn="l" rtl="0">
              <a:lnSpc>
                <a:spcPct val="100000"/>
              </a:lnSpc>
              <a:spcBef>
                <a:spcPts val="0"/>
              </a:spcBef>
              <a:spcAft>
                <a:spcPts val="0"/>
              </a:spcAft>
              <a:buNone/>
            </a:pPr>
            <a:endParaRPr sz="2400" b="0" i="1" u="none" strike="noStrike" dirty="0">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It is currently home to the tallest </a:t>
            </a:r>
            <a:r>
              <a:rPr lang="ka-GE" sz="2400" b="0" i="1" u="none" strike="noStrike" dirty="0" smtClean="0">
                <a:solidFill>
                  <a:schemeClr val="accent4"/>
                </a:solidFill>
                <a:latin typeface="Calibri"/>
                <a:ea typeface="Calibri"/>
                <a:cs typeface="Calibri"/>
                <a:sym typeface="Calibri"/>
              </a:rPr>
              <a:t>building</a:t>
            </a:r>
            <a:r>
              <a:rPr lang="en-US" sz="2400" b="0" i="1" u="none" strike="noStrike" dirty="0" smtClean="0">
                <a:solidFill>
                  <a:schemeClr val="accent4"/>
                </a:solidFill>
                <a:latin typeface="Calibri"/>
                <a:ea typeface="Calibri"/>
                <a:cs typeface="Calibri"/>
                <a:sym typeface="Calibri"/>
              </a:rPr>
              <a:t>s</a:t>
            </a:r>
            <a:r>
              <a:rPr lang="ka-GE" sz="2400" b="0" i="1" u="none" strike="noStrike" dirty="0" smtClean="0">
                <a:solidFill>
                  <a:schemeClr val="accent4"/>
                </a:solidFill>
                <a:latin typeface="Calibri"/>
                <a:ea typeface="Calibri"/>
                <a:cs typeface="Calibri"/>
                <a:sym typeface="Calibri"/>
              </a:rPr>
              <a:t> </a:t>
            </a:r>
            <a:r>
              <a:rPr lang="ka-GE" sz="2400" b="0" i="1" u="none" strike="noStrike" dirty="0">
                <a:solidFill>
                  <a:schemeClr val="accent4"/>
                </a:solidFill>
                <a:latin typeface="Calibri"/>
                <a:ea typeface="Calibri"/>
                <a:cs typeface="Calibri"/>
                <a:sym typeface="Calibri"/>
              </a:rPr>
              <a:t>in the world, comprised of two huge towers as well as many modern buildings crafted with an Islamic flavour to their design.</a:t>
            </a:r>
            <a:endParaRPr sz="2400" dirty="0"/>
          </a:p>
        </p:txBody>
      </p:sp>
      <p:sp>
        <p:nvSpPr>
          <p:cNvPr id="12"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6"/>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09" name="Google Shape;609;p36"/>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10" name="Google Shape;610;p36"/>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11" name="Google Shape;611;p36"/>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12" name="Google Shape;612;p36"/>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613" name="Google Shape;613;p36"/>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615" name="Google Shape;615;p36"/>
          <p:cNvSpPr/>
          <p:nvPr/>
        </p:nvSpPr>
        <p:spPr>
          <a:xfrm>
            <a:off x="696036" y="1869743"/>
            <a:ext cx="10863617" cy="107817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Answer the questions based on the text. </a:t>
            </a:r>
            <a:endParaRPr sz="28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უპასუხეთ მოცემულ კითხვებს ტექსტზე დაყრდნობით. </a:t>
            </a:r>
            <a:endParaRPr sz="2800" b="0" i="0" u="none" strike="noStrike">
              <a:solidFill>
                <a:schemeClr val="lt1"/>
              </a:solidFill>
              <a:latin typeface="Calibri"/>
              <a:ea typeface="Calibri"/>
              <a:cs typeface="Calibri"/>
              <a:sym typeface="Calibri"/>
            </a:endParaRPr>
          </a:p>
        </p:txBody>
      </p:sp>
      <p:sp>
        <p:nvSpPr>
          <p:cNvPr id="616" name="Google Shape;616;p36"/>
          <p:cNvSpPr/>
          <p:nvPr/>
        </p:nvSpPr>
        <p:spPr>
          <a:xfrm>
            <a:off x="668741" y="3330054"/>
            <a:ext cx="10959150" cy="126924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3. Which city is not predictable, colourful and intense?</a:t>
            </a:r>
            <a:endParaRPr sz="2400" b="0" i="0" u="none" strike="noStrike" dirty="0">
              <a:solidFill>
                <a:schemeClr val="lt1"/>
              </a:solidFill>
              <a:latin typeface="Calibri"/>
              <a:ea typeface="Calibri"/>
              <a:cs typeface="Calibri"/>
              <a:sym typeface="Calibri"/>
            </a:endParaRPr>
          </a:p>
        </p:txBody>
      </p:sp>
      <p:sp>
        <p:nvSpPr>
          <p:cNvPr id="617" name="Google Shape;617;p36"/>
          <p:cNvSpPr/>
          <p:nvPr/>
        </p:nvSpPr>
        <p:spPr>
          <a:xfrm>
            <a:off x="668741" y="4979369"/>
            <a:ext cx="11059291" cy="16500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Cairo</a:t>
            </a:r>
            <a:endParaRPr dirty="0"/>
          </a:p>
          <a:p>
            <a:pPr marL="0" marR="0" lvl="0" indent="0" algn="l" rtl="0">
              <a:lnSpc>
                <a:spcPct val="100000"/>
              </a:lnSpc>
              <a:spcBef>
                <a:spcPts val="0"/>
              </a:spcBef>
              <a:spcAft>
                <a:spcPts val="0"/>
              </a:spcAft>
              <a:buNone/>
            </a:pPr>
            <a:endParaRPr sz="2400" b="0" i="1" u="none" strike="noStrike" dirty="0">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This is a loud and heavily populated city. It's an unpredictable place, absolutely full of people with a real intensity about </a:t>
            </a:r>
            <a:r>
              <a:rPr lang="ka-GE" sz="2400" b="0" i="1" u="none" strike="noStrike" dirty="0" smtClean="0">
                <a:solidFill>
                  <a:schemeClr val="accent4"/>
                </a:solidFill>
                <a:latin typeface="Calibri"/>
                <a:ea typeface="Calibri"/>
                <a:cs typeface="Calibri"/>
                <a:sym typeface="Calibri"/>
              </a:rPr>
              <a:t>it</a:t>
            </a:r>
            <a:r>
              <a:rPr lang="en-US" sz="2400" b="0" i="1" u="none" strike="noStrike" dirty="0" smtClean="0">
                <a:solidFill>
                  <a:schemeClr val="accent4"/>
                </a:solidFill>
                <a:latin typeface="Calibri"/>
                <a:ea typeface="Calibri"/>
                <a:cs typeface="Calibri"/>
                <a:sym typeface="Calibri"/>
              </a:rPr>
              <a:t>.</a:t>
            </a:r>
            <a:endParaRPr dirty="0"/>
          </a:p>
        </p:txBody>
      </p:sp>
      <p:sp>
        <p:nvSpPr>
          <p:cNvPr id="12"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7"/>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24" name="Google Shape;624;p37"/>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25" name="Google Shape;625;p37"/>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26" name="Google Shape;626;p37"/>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27" name="Google Shape;627;p37"/>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628" name="Google Shape;628;p37"/>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630" name="Google Shape;630;p37"/>
          <p:cNvSpPr/>
          <p:nvPr/>
        </p:nvSpPr>
        <p:spPr>
          <a:xfrm>
            <a:off x="696036" y="1869743"/>
            <a:ext cx="11109519" cy="107817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Answer the questions based on the text. </a:t>
            </a:r>
            <a:endParaRPr sz="28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უპასუხეთ მოცემულ კითხვებს ტექსტზე დაყრდნობით. </a:t>
            </a:r>
            <a:endParaRPr sz="2800" b="0" i="0" u="none" strike="noStrike">
              <a:solidFill>
                <a:schemeClr val="lt1"/>
              </a:solidFill>
              <a:latin typeface="Calibri"/>
              <a:ea typeface="Calibri"/>
              <a:cs typeface="Calibri"/>
              <a:sym typeface="Calibri"/>
            </a:endParaRPr>
          </a:p>
        </p:txBody>
      </p:sp>
      <p:sp>
        <p:nvSpPr>
          <p:cNvPr id="631" name="Google Shape;631;p37"/>
          <p:cNvSpPr/>
          <p:nvPr/>
        </p:nvSpPr>
        <p:spPr>
          <a:xfrm>
            <a:off x="696036" y="3354353"/>
            <a:ext cx="11109519" cy="126924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4. Which city is marvellous and known for its carnavals?</a:t>
            </a:r>
            <a:endParaRPr sz="3200" b="0" i="0" u="none" strike="noStrike" dirty="0">
              <a:solidFill>
                <a:schemeClr val="lt1"/>
              </a:solidFill>
              <a:latin typeface="Calibri"/>
              <a:ea typeface="Calibri"/>
              <a:cs typeface="Calibri"/>
              <a:sym typeface="Calibri"/>
            </a:endParaRPr>
          </a:p>
        </p:txBody>
      </p:sp>
      <p:sp>
        <p:nvSpPr>
          <p:cNvPr id="632" name="Google Shape;632;p37"/>
          <p:cNvSpPr/>
          <p:nvPr/>
        </p:nvSpPr>
        <p:spPr>
          <a:xfrm>
            <a:off x="696036" y="4979369"/>
            <a:ext cx="11109520" cy="163098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Rio de </a:t>
            </a:r>
            <a:r>
              <a:rPr lang="ka-GE" sz="2400" b="0" i="1" u="none" strike="noStrike" dirty="0" smtClean="0">
                <a:solidFill>
                  <a:schemeClr val="accent4"/>
                </a:solidFill>
                <a:latin typeface="Calibri"/>
                <a:ea typeface="Calibri"/>
                <a:cs typeface="Calibri"/>
                <a:sym typeface="Calibri"/>
              </a:rPr>
              <a:t>Janeiro</a:t>
            </a:r>
            <a:endParaRPr dirty="0"/>
          </a:p>
          <a:p>
            <a:pPr marL="0" marR="0" lvl="0" indent="0" algn="l" rtl="0">
              <a:lnSpc>
                <a:spcPct val="100000"/>
              </a:lnSpc>
              <a:spcBef>
                <a:spcPts val="0"/>
              </a:spcBef>
              <a:spcAft>
                <a:spcPts val="0"/>
              </a:spcAft>
              <a:buNone/>
            </a:pPr>
            <a:endParaRPr sz="2400" b="0" i="1" u="none" strike="noStrike" dirty="0">
              <a:solidFill>
                <a:schemeClr val="accent4"/>
              </a:solidFill>
              <a:latin typeface="Calibri"/>
              <a:ea typeface="Calibri"/>
              <a:cs typeface="Calibri"/>
              <a:sym typeface="Calibri"/>
            </a:endParaRPr>
          </a:p>
          <a:p>
            <a:pPr marL="0" marR="0" lvl="0" indent="0" algn="l" rtl="0">
              <a:lnSpc>
                <a:spcPct val="100000"/>
              </a:lnSpc>
              <a:spcBef>
                <a:spcPts val="0"/>
              </a:spcBef>
              <a:spcAft>
                <a:spcPts val="0"/>
              </a:spcAft>
              <a:buNone/>
            </a:pPr>
            <a:r>
              <a:rPr lang="ka-GE" sz="2400" b="0" i="1" u="none" strike="noStrike" dirty="0">
                <a:solidFill>
                  <a:schemeClr val="accent4"/>
                </a:solidFill>
                <a:latin typeface="Calibri"/>
                <a:ea typeface="Calibri"/>
                <a:cs typeface="Calibri"/>
                <a:sym typeface="Calibri"/>
              </a:rPr>
              <a:t>Famous for its carnival and spectacular location on the coast, this populous city always has room for a few more visitors in its hotels.</a:t>
            </a:r>
            <a:endParaRPr sz="2400" b="0" i="1" u="none" strike="noStrike" dirty="0">
              <a:solidFill>
                <a:schemeClr val="accent4"/>
              </a:solidFill>
              <a:latin typeface="Calibri"/>
              <a:ea typeface="Calibri"/>
              <a:cs typeface="Calibri"/>
              <a:sym typeface="Calibri"/>
            </a:endParaRPr>
          </a:p>
        </p:txBody>
      </p:sp>
      <p:sp>
        <p:nvSpPr>
          <p:cNvPr id="12" name="Shape">
            <a:extLst>
              <a:ext uri="{FF2B5EF4-FFF2-40B4-BE49-F238E27FC236}">
                <a16:creationId xmlns:a16="http://schemas.microsoft.com/office/drawing/2014/main" id="{75097CC1-CFB2-BC43-B0D5-93571FBE29EF}"/>
              </a:ext>
            </a:extLst>
          </p:cNvPr>
          <p:cNvSpPr/>
          <p:nvPr/>
        </p:nvSpPr>
        <p:spPr>
          <a:xfrm>
            <a:off x="7136765" y="560705"/>
            <a:ext cx="4399915" cy="96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a:t>Reading </a:t>
            </a:r>
            <a:r>
              <a:rPr lang="en-US" sz="2400" dirty="0" smtClean="0"/>
              <a:t>Comprehension</a:t>
            </a:r>
            <a:endParaRPr lang="en-US" sz="2400" dirty="0"/>
          </a:p>
          <a:p>
            <a:pPr algn="ctr"/>
            <a:r>
              <a:rPr lang="ka-GE" altLang="en-US" sz="2400" dirty="0" smtClean="0"/>
              <a:t>წაკითხულის გააზრება</a:t>
            </a:r>
            <a:endParaRPr lang="ka-GE"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8"/>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39" name="Google Shape;639;p38"/>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40" name="Google Shape;640;p38"/>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41" name="Google Shape;641;p38"/>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42" name="Google Shape;642;p38"/>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643" name="Google Shape;643;p38"/>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644" name="Google Shape;644;p38"/>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645" name="Google Shape;645;p38"/>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646" name="Google Shape;646;p38"/>
          <p:cNvSpPr/>
          <p:nvPr/>
        </p:nvSpPr>
        <p:spPr>
          <a:xfrm>
            <a:off x="297721" y="29059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3200" b="0" i="0" u="none" strike="noStrike" dirty="0" smtClean="0">
                <a:solidFill>
                  <a:srgbClr val="FFC000"/>
                </a:solidFill>
                <a:latin typeface="Calibri"/>
                <a:ea typeface="Calibri"/>
                <a:cs typeface="Calibri"/>
                <a:sym typeface="Calibri"/>
              </a:rPr>
              <a:t>Present </a:t>
            </a:r>
            <a:r>
              <a:rPr lang="en-GB" sz="3200" b="0" i="0" u="none" strike="noStrike" dirty="0" smtClean="0">
                <a:solidFill>
                  <a:srgbClr val="FFC000"/>
                </a:solidFill>
                <a:latin typeface="Calibri"/>
                <a:ea typeface="Calibri"/>
                <a:cs typeface="Calibri"/>
                <a:sym typeface="Calibri"/>
              </a:rPr>
              <a:t>Perfect Continuous </a:t>
            </a:r>
            <a:r>
              <a:rPr lang="en-GB" sz="3200" b="0" i="0" u="none" strike="noStrike" dirty="0" smtClean="0">
                <a:solidFill>
                  <a:schemeClr val="lt1"/>
                </a:solidFill>
                <a:latin typeface="Calibri"/>
                <a:ea typeface="Calibri"/>
                <a:cs typeface="Calibri"/>
                <a:sym typeface="Calibri"/>
              </a:rPr>
              <a:t>is used to put emphasis on the duration of an action which started in the past and continues up to the present, especially with time expressions such as </a:t>
            </a:r>
            <a:r>
              <a:rPr lang="en-GB" sz="3200" b="1" i="1" u="none" strike="noStrike" dirty="0" smtClean="0">
                <a:solidFill>
                  <a:schemeClr val="lt1"/>
                </a:solidFill>
                <a:latin typeface="Calibri"/>
                <a:ea typeface="Calibri"/>
                <a:cs typeface="Calibri"/>
                <a:sym typeface="Calibri"/>
              </a:rPr>
              <a:t>for, </a:t>
            </a:r>
            <a:r>
              <a:rPr lang="en-GB" sz="3200" b="1" i="1" u="none" strike="noStrike" dirty="0" smtClean="0">
                <a:solidFill>
                  <a:schemeClr val="lt1"/>
                </a:solidFill>
                <a:latin typeface="Calibri"/>
                <a:ea typeface="Calibri"/>
                <a:cs typeface="Calibri"/>
                <a:sym typeface="Calibri"/>
              </a:rPr>
              <a:t>since, </a:t>
            </a:r>
            <a:r>
              <a:rPr lang="en-GB" sz="3200" b="1" i="1" u="none" strike="noStrike" dirty="0" smtClean="0">
                <a:solidFill>
                  <a:schemeClr val="lt1"/>
                </a:solidFill>
                <a:latin typeface="Calibri"/>
                <a:ea typeface="Calibri"/>
                <a:cs typeface="Calibri"/>
                <a:sym typeface="Calibri"/>
              </a:rPr>
              <a:t>all morning/day. </a:t>
            </a:r>
            <a:endParaRPr lang="en-GB" sz="3200" b="1" i="1" u="none" strike="noStrike" dirty="0">
              <a:solidFill>
                <a:srgbClr val="FFC000"/>
              </a:solidFill>
              <a:latin typeface="Calibri"/>
              <a:ea typeface="Calibri"/>
              <a:cs typeface="Calibri"/>
              <a:sym typeface="Calibri"/>
            </a:endParaRPr>
          </a:p>
        </p:txBody>
      </p:sp>
      <p:sp>
        <p:nvSpPr>
          <p:cNvPr id="647" name="Google Shape;647;p38"/>
          <p:cNvSpPr/>
          <p:nvPr/>
        </p:nvSpPr>
        <p:spPr>
          <a:xfrm>
            <a:off x="297721" y="5780325"/>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chemeClr val="accent4"/>
                </a:solidFill>
                <a:latin typeface="Calibri"/>
                <a:ea typeface="Calibri"/>
                <a:cs typeface="Calibri"/>
                <a:sym typeface="Calibri"/>
              </a:rPr>
              <a:t>I have been searching for the shop for three hours.</a:t>
            </a:r>
            <a:endParaRPr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9"/>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54" name="Google Shape;654;p39"/>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55" name="Google Shape;655;p39"/>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56" name="Google Shape;656;p39"/>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57" name="Google Shape;657;p39"/>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658" name="Google Shape;658;p39"/>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659" name="Google Shape;659;p39"/>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660" name="Google Shape;660;p39"/>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661" name="Google Shape;661;p39"/>
          <p:cNvSpPr/>
          <p:nvPr/>
        </p:nvSpPr>
        <p:spPr>
          <a:xfrm>
            <a:off x="297721" y="29059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3200" b="0" i="0" u="none" strike="noStrike" dirty="0" smtClean="0">
                <a:solidFill>
                  <a:srgbClr val="FFC000"/>
                </a:solidFill>
                <a:latin typeface="Calibri"/>
                <a:ea typeface="Calibri"/>
                <a:cs typeface="Calibri"/>
                <a:sym typeface="Calibri"/>
              </a:rPr>
              <a:t>Present </a:t>
            </a:r>
            <a:r>
              <a:rPr lang="en-GB" sz="3200" b="0" i="0" u="none" strike="noStrike" dirty="0" smtClean="0">
                <a:solidFill>
                  <a:srgbClr val="FFC000"/>
                </a:solidFill>
                <a:latin typeface="Calibri"/>
                <a:ea typeface="Calibri"/>
                <a:cs typeface="Calibri"/>
                <a:sym typeface="Calibri"/>
              </a:rPr>
              <a:t>Perfect Continuous </a:t>
            </a:r>
            <a:r>
              <a:rPr lang="en-GB" sz="3200" b="0" i="0" u="none" strike="noStrike" dirty="0" smtClean="0">
                <a:solidFill>
                  <a:schemeClr val="lt1"/>
                </a:solidFill>
                <a:latin typeface="Calibri"/>
                <a:ea typeface="Calibri"/>
                <a:cs typeface="Calibri"/>
                <a:sym typeface="Calibri"/>
              </a:rPr>
              <a:t>is used for an action which started and finished in the past and lasted for some time. The result of the action is visible in the present.</a:t>
            </a:r>
            <a:endParaRPr lang="en-GB" sz="3200" b="0" i="0" u="none" strike="noStrike" dirty="0">
              <a:solidFill>
                <a:srgbClr val="FFC000"/>
              </a:solidFill>
              <a:latin typeface="Calibri"/>
              <a:ea typeface="Calibri"/>
              <a:cs typeface="Calibri"/>
              <a:sym typeface="Calibri"/>
            </a:endParaRPr>
          </a:p>
        </p:txBody>
      </p:sp>
      <p:sp>
        <p:nvSpPr>
          <p:cNvPr id="662" name="Google Shape;662;p39"/>
          <p:cNvSpPr/>
          <p:nvPr/>
        </p:nvSpPr>
        <p:spPr>
          <a:xfrm>
            <a:off x="297721" y="5744480"/>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chemeClr val="accent4"/>
                </a:solidFill>
                <a:latin typeface="Calibri"/>
                <a:ea typeface="Calibri"/>
                <a:cs typeface="Calibri"/>
                <a:sym typeface="Calibri"/>
              </a:rPr>
              <a:t>The town looks very </a:t>
            </a:r>
            <a:r>
              <a:rPr lang="ka-GE" sz="2000" b="0" i="1" u="none" strike="noStrike" dirty="0" smtClean="0">
                <a:solidFill>
                  <a:schemeClr val="accent4"/>
                </a:solidFill>
                <a:latin typeface="Calibri"/>
                <a:ea typeface="Calibri"/>
                <a:cs typeface="Calibri"/>
                <a:sym typeface="Calibri"/>
              </a:rPr>
              <a:t>modern</a:t>
            </a:r>
            <a:r>
              <a:rPr lang="en-US" sz="2000" b="0" i="1" u="none" strike="noStrike" dirty="0" smtClean="0">
                <a:solidFill>
                  <a:schemeClr val="accent4"/>
                </a:solidFill>
                <a:latin typeface="Calibri"/>
                <a:ea typeface="Calibri"/>
                <a:cs typeface="Calibri"/>
                <a:sym typeface="Calibri"/>
              </a:rPr>
              <a:t>.</a:t>
            </a:r>
            <a:r>
              <a:rPr lang="ka-GE" sz="2000" b="0" i="1" u="none" strike="noStrike" dirty="0" smtClean="0">
                <a:solidFill>
                  <a:schemeClr val="accent4"/>
                </a:solidFill>
                <a:latin typeface="Calibri"/>
                <a:ea typeface="Calibri"/>
                <a:cs typeface="Calibri"/>
                <a:sym typeface="Calibri"/>
              </a:rPr>
              <a:t> </a:t>
            </a:r>
            <a:r>
              <a:rPr lang="en-US" sz="2000" i="1" dirty="0">
                <a:solidFill>
                  <a:schemeClr val="accent4"/>
                </a:solidFill>
                <a:latin typeface="Calibri"/>
                <a:ea typeface="Calibri"/>
                <a:cs typeface="Calibri"/>
                <a:sym typeface="Calibri"/>
              </a:rPr>
              <a:t>I</a:t>
            </a:r>
            <a:r>
              <a:rPr lang="ka-GE" sz="2000" b="0" i="1" u="none" strike="noStrike" dirty="0" smtClean="0">
                <a:solidFill>
                  <a:schemeClr val="accent4"/>
                </a:solidFill>
                <a:latin typeface="Calibri"/>
                <a:ea typeface="Calibri"/>
                <a:cs typeface="Calibri"/>
                <a:sym typeface="Calibri"/>
              </a:rPr>
              <a:t>t </a:t>
            </a:r>
            <a:r>
              <a:rPr lang="ka-GE" sz="2000" b="0" i="1" u="none" strike="noStrike" dirty="0">
                <a:solidFill>
                  <a:schemeClr val="accent4"/>
                </a:solidFill>
                <a:latin typeface="Calibri"/>
                <a:ea typeface="Calibri"/>
                <a:cs typeface="Calibri"/>
                <a:sym typeface="Calibri"/>
              </a:rPr>
              <a:t>has been renovating for years .</a:t>
            </a:r>
            <a:endParaRPr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0"/>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69" name="Google Shape;669;p40"/>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70" name="Google Shape;670;p40"/>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71" name="Google Shape;671;p40"/>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72" name="Google Shape;672;p40"/>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673" name="Google Shape;673;p40"/>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674" name="Google Shape;674;p40"/>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675" name="Google Shape;675;p40"/>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676" name="Google Shape;676;p40"/>
          <p:cNvSpPr/>
          <p:nvPr/>
        </p:nvSpPr>
        <p:spPr>
          <a:xfrm>
            <a:off x="297721" y="29059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3200" b="0" i="0" u="none" strike="noStrike" dirty="0">
                <a:solidFill>
                  <a:schemeClr val="lt1"/>
                </a:solidFill>
                <a:latin typeface="Calibri"/>
                <a:ea typeface="Calibri"/>
                <a:cs typeface="Calibri"/>
                <a:sym typeface="Calibri"/>
              </a:rPr>
              <a:t>With verbs </a:t>
            </a:r>
            <a:r>
              <a:rPr lang="ka-GE" sz="3200" b="1" i="1" u="none" strike="noStrike" dirty="0">
                <a:solidFill>
                  <a:schemeClr val="lt1"/>
                </a:solidFill>
                <a:latin typeface="Calibri"/>
                <a:ea typeface="Calibri"/>
                <a:cs typeface="Calibri"/>
                <a:sym typeface="Calibri"/>
              </a:rPr>
              <a:t>feel </a:t>
            </a:r>
            <a:r>
              <a:rPr lang="ka-GE" sz="3200" b="0" i="0" u="none" strike="noStrike" dirty="0">
                <a:solidFill>
                  <a:schemeClr val="lt1"/>
                </a:solidFill>
                <a:latin typeface="Calibri"/>
                <a:ea typeface="Calibri"/>
                <a:cs typeface="Calibri"/>
                <a:sym typeface="Calibri"/>
              </a:rPr>
              <a:t>(have a particular emotion), </a:t>
            </a:r>
            <a:r>
              <a:rPr lang="ka-GE" sz="3200" b="1" i="1" u="none" strike="noStrike" dirty="0" smtClean="0">
                <a:solidFill>
                  <a:schemeClr val="lt1"/>
                </a:solidFill>
                <a:latin typeface="Calibri"/>
                <a:ea typeface="Calibri"/>
                <a:cs typeface="Calibri"/>
                <a:sym typeface="Calibri"/>
              </a:rPr>
              <a:t>live</a:t>
            </a:r>
            <a:r>
              <a:rPr lang="ka-GE" sz="3200" b="0" i="0" u="none" strike="noStrike" dirty="0" smtClean="0">
                <a:solidFill>
                  <a:schemeClr val="lt1"/>
                </a:solidFill>
                <a:latin typeface="Calibri"/>
                <a:ea typeface="Calibri"/>
                <a:cs typeface="Calibri"/>
                <a:sym typeface="Calibri"/>
              </a:rPr>
              <a:t>, </a:t>
            </a:r>
            <a:r>
              <a:rPr lang="ka-GE" sz="3200" b="1" i="1" u="none" strike="noStrike" dirty="0">
                <a:solidFill>
                  <a:schemeClr val="lt1"/>
                </a:solidFill>
                <a:latin typeface="Calibri"/>
                <a:ea typeface="Calibri"/>
                <a:cs typeface="Calibri"/>
                <a:sym typeface="Calibri"/>
              </a:rPr>
              <a:t>work</a:t>
            </a:r>
            <a:r>
              <a:rPr lang="ka-GE" sz="3200" b="0" i="0" u="none" strike="noStrike" dirty="0">
                <a:solidFill>
                  <a:schemeClr val="lt1"/>
                </a:solidFill>
                <a:latin typeface="Calibri"/>
                <a:ea typeface="Calibri"/>
                <a:cs typeface="Calibri"/>
                <a:sym typeface="Calibri"/>
              </a:rPr>
              <a:t>, and </a:t>
            </a:r>
            <a:r>
              <a:rPr lang="ka-GE" sz="3200" b="1" i="1" u="none" strike="noStrike" dirty="0">
                <a:solidFill>
                  <a:schemeClr val="lt1"/>
                </a:solidFill>
                <a:latin typeface="Calibri"/>
                <a:ea typeface="Calibri"/>
                <a:cs typeface="Calibri"/>
                <a:sym typeface="Calibri"/>
              </a:rPr>
              <a:t>teach</a:t>
            </a:r>
            <a:r>
              <a:rPr lang="ka-GE" sz="3200" b="0" i="0" u="none" strike="noStrike" dirty="0">
                <a:solidFill>
                  <a:schemeClr val="lt1"/>
                </a:solidFill>
                <a:latin typeface="Calibri"/>
                <a:ea typeface="Calibri"/>
                <a:cs typeface="Calibri"/>
                <a:sym typeface="Calibri"/>
              </a:rPr>
              <a:t> we can use the </a:t>
            </a:r>
            <a:r>
              <a:rPr lang="ka-GE" sz="3200" b="0" i="0" u="none" strike="noStrike" dirty="0">
                <a:solidFill>
                  <a:srgbClr val="FFC000"/>
                </a:solidFill>
                <a:latin typeface="Calibri"/>
                <a:ea typeface="Calibri"/>
                <a:cs typeface="Calibri"/>
                <a:sym typeface="Calibri"/>
              </a:rPr>
              <a:t>Present Perfect </a:t>
            </a:r>
            <a:r>
              <a:rPr lang="en-US" sz="3200" b="0" i="0" u="none" strike="noStrike" dirty="0" smtClean="0">
                <a:solidFill>
                  <a:srgbClr val="FFC000"/>
                </a:solidFill>
                <a:latin typeface="Calibri"/>
                <a:ea typeface="Calibri"/>
                <a:cs typeface="Calibri"/>
                <a:sym typeface="Calibri"/>
              </a:rPr>
              <a:t>Simple</a:t>
            </a:r>
            <a:r>
              <a:rPr lang="ka-GE" sz="3200" b="0" i="0" u="none" strike="noStrike" dirty="0" smtClean="0">
                <a:solidFill>
                  <a:srgbClr val="FFC000"/>
                </a:solidFill>
                <a:latin typeface="Calibri"/>
                <a:ea typeface="Calibri"/>
                <a:cs typeface="Calibri"/>
                <a:sym typeface="Calibri"/>
              </a:rPr>
              <a:t> </a:t>
            </a:r>
            <a:r>
              <a:rPr lang="ka-GE" sz="3200" b="0" i="0" u="none" strike="noStrike" dirty="0">
                <a:solidFill>
                  <a:schemeClr val="lt1"/>
                </a:solidFill>
                <a:latin typeface="Calibri"/>
                <a:ea typeface="Calibri"/>
                <a:cs typeface="Calibri"/>
                <a:sym typeface="Calibri"/>
              </a:rPr>
              <a:t>with no difference in meaning. </a:t>
            </a:r>
            <a:endParaRPr sz="3200" b="0" i="0" u="none" strike="noStrike" dirty="0">
              <a:solidFill>
                <a:srgbClr val="FFC000"/>
              </a:solidFill>
              <a:latin typeface="Calibri"/>
              <a:ea typeface="Calibri"/>
              <a:cs typeface="Calibri"/>
              <a:sym typeface="Calibri"/>
            </a:endParaRPr>
          </a:p>
        </p:txBody>
      </p:sp>
      <p:sp>
        <p:nvSpPr>
          <p:cNvPr id="677" name="Google Shape;677;p40"/>
          <p:cNvSpPr/>
          <p:nvPr/>
        </p:nvSpPr>
        <p:spPr>
          <a:xfrm>
            <a:off x="297721" y="5744480"/>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chemeClr val="accent4"/>
                </a:solidFill>
                <a:latin typeface="Calibri"/>
                <a:ea typeface="Calibri"/>
                <a:cs typeface="Calibri"/>
                <a:sym typeface="Calibri"/>
              </a:rPr>
              <a:t>He has felt/has been feeling sick all afternoon. </a:t>
            </a:r>
            <a:endParaRPr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p:nvPr/>
        </p:nvSpPr>
        <p:spPr>
          <a:xfrm>
            <a:off x="428624" y="3240405"/>
            <a:ext cx="6019067" cy="197636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4450" marR="0" lvl="0" indent="0" algn="l" rtl="0">
              <a:lnSpc>
                <a:spcPct val="115000"/>
              </a:lnSpc>
              <a:spcBef>
                <a:spcPts val="0"/>
              </a:spcBef>
              <a:spcAft>
                <a:spcPts val="0"/>
              </a:spcAft>
              <a:buNone/>
            </a:pPr>
            <a:r>
              <a:rPr lang="ka-GE" sz="3200" b="0" i="0" u="none" strike="noStrike" dirty="0">
                <a:solidFill>
                  <a:schemeClr val="lt1"/>
                </a:solidFill>
                <a:latin typeface="Calibri"/>
                <a:ea typeface="Calibri"/>
                <a:cs typeface="Calibri"/>
                <a:sym typeface="Calibri"/>
              </a:rPr>
              <a:t>Do you prefer to live in a big city or a little </a:t>
            </a:r>
            <a:r>
              <a:rPr lang="en-US" sz="3200" b="0" i="0" u="none" strike="noStrike" dirty="0" smtClean="0">
                <a:solidFill>
                  <a:schemeClr val="lt1"/>
                </a:solidFill>
                <a:latin typeface="Calibri"/>
                <a:ea typeface="Calibri"/>
                <a:cs typeface="Calibri"/>
                <a:sym typeface="Calibri"/>
              </a:rPr>
              <a:t>town</a:t>
            </a:r>
            <a:r>
              <a:rPr lang="ka-GE" sz="3200" b="0" i="0" u="none" strike="noStrike" dirty="0" smtClean="0">
                <a:solidFill>
                  <a:schemeClr val="lt1"/>
                </a:solidFill>
                <a:latin typeface="Calibri"/>
                <a:ea typeface="Calibri"/>
                <a:cs typeface="Calibri"/>
                <a:sym typeface="Calibri"/>
              </a:rPr>
              <a:t>? </a:t>
            </a:r>
            <a:r>
              <a:rPr lang="ka-GE" sz="3200" b="0" i="0" u="none" strike="noStrike" dirty="0">
                <a:solidFill>
                  <a:schemeClr val="lt1"/>
                </a:solidFill>
                <a:latin typeface="Calibri"/>
                <a:ea typeface="Calibri"/>
                <a:cs typeface="Calibri"/>
                <a:sym typeface="Calibri"/>
              </a:rPr>
              <a:t>Why?</a:t>
            </a:r>
            <a:endParaRPr dirty="0"/>
          </a:p>
        </p:txBody>
      </p:sp>
      <p:pic>
        <p:nvPicPr>
          <p:cNvPr id="129" name="Google Shape;129;p4"/>
          <p:cNvPicPr preferRelativeResize="0"/>
          <p:nvPr/>
        </p:nvPicPr>
        <p:blipFill rotWithShape="1">
          <a:blip r:embed="rId3">
            <a:alphaModFix/>
          </a:blip>
          <a:srcRect/>
          <a:stretch/>
        </p:blipFill>
        <p:spPr>
          <a:xfrm>
            <a:off x="979170" y="725170"/>
            <a:ext cx="2164715" cy="969645"/>
          </a:xfrm>
          <a:prstGeom prst="rect">
            <a:avLst/>
          </a:prstGeom>
          <a:noFill/>
          <a:ln>
            <a:noFill/>
          </a:ln>
        </p:spPr>
      </p:pic>
      <p:pic>
        <p:nvPicPr>
          <p:cNvPr id="130" name="Google Shape;130;p4"/>
          <p:cNvPicPr preferRelativeResize="0"/>
          <p:nvPr/>
        </p:nvPicPr>
        <p:blipFill rotWithShape="1">
          <a:blip r:embed="rId4">
            <a:alphaModFix/>
          </a:blip>
          <a:srcRect/>
          <a:stretch/>
        </p:blipFill>
        <p:spPr>
          <a:xfrm>
            <a:off x="3143250" y="725170"/>
            <a:ext cx="2377440" cy="969645"/>
          </a:xfrm>
          <a:prstGeom prst="rect">
            <a:avLst/>
          </a:prstGeom>
          <a:noFill/>
          <a:ln>
            <a:noFill/>
          </a:ln>
        </p:spPr>
      </p:pic>
      <p:sp>
        <p:nvSpPr>
          <p:cNvPr id="131" name="Google Shape;131;p4"/>
          <p:cNvSpPr/>
          <p:nvPr/>
        </p:nvSpPr>
        <p:spPr>
          <a:xfrm>
            <a:off x="7911465" y="2274570"/>
            <a:ext cx="3072130" cy="1784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a:solidFill>
                <a:schemeClr val="dk1"/>
              </a:solidFill>
              <a:latin typeface="Calibri"/>
              <a:ea typeface="Calibri"/>
              <a:cs typeface="Calibri"/>
              <a:sym typeface="Calibri"/>
            </a:endParaRPr>
          </a:p>
        </p:txBody>
      </p:sp>
      <p:sp>
        <p:nvSpPr>
          <p:cNvPr id="132" name="Google Shape;132;p4"/>
          <p:cNvSpPr/>
          <p:nvPr/>
        </p:nvSpPr>
        <p:spPr>
          <a:xfrm>
            <a:off x="7800011" y="489584"/>
            <a:ext cx="3802456" cy="12350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a:solidFill>
                <a:schemeClr val="lt1"/>
              </a:solidFill>
              <a:latin typeface="Calibri"/>
              <a:ea typeface="Calibri"/>
              <a:cs typeface="Calibri"/>
              <a:sym typeface="Calibri"/>
            </a:endParaRPr>
          </a:p>
        </p:txBody>
      </p:sp>
      <p:sp>
        <p:nvSpPr>
          <p:cNvPr id="133" name="Google Shape;133;p4"/>
          <p:cNvSpPr/>
          <p:nvPr/>
        </p:nvSpPr>
        <p:spPr>
          <a:xfrm>
            <a:off x="7800011" y="744170"/>
            <a:ext cx="3802456" cy="76390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ka-GE" sz="3600" b="0" i="0" u="none" strike="noStrike" dirty="0">
                <a:solidFill>
                  <a:schemeClr val="lt1"/>
                </a:solidFill>
                <a:latin typeface="Calibri"/>
                <a:ea typeface="Calibri"/>
                <a:cs typeface="Calibri"/>
                <a:sym typeface="Calibri"/>
              </a:rPr>
              <a:t>Introduction</a:t>
            </a:r>
            <a:br>
              <a:rPr lang="ka-GE" sz="3600" b="0" i="0" u="none" strike="noStrike" dirty="0">
                <a:solidFill>
                  <a:schemeClr val="lt1"/>
                </a:solidFill>
                <a:latin typeface="Calibri"/>
                <a:ea typeface="Calibri"/>
                <a:cs typeface="Calibri"/>
                <a:sym typeface="Calibri"/>
              </a:rPr>
            </a:br>
            <a:r>
              <a:rPr lang="ka-GE" sz="3600" b="0" i="0" u="none" strike="noStrike" dirty="0">
                <a:solidFill>
                  <a:schemeClr val="lt1"/>
                </a:solidFill>
                <a:latin typeface="Calibri"/>
                <a:ea typeface="Calibri"/>
                <a:cs typeface="Calibri"/>
                <a:sym typeface="Calibri"/>
              </a:rPr>
              <a:t>შესავალი</a:t>
            </a:r>
            <a:endParaRPr dirty="0"/>
          </a:p>
        </p:txBody>
      </p:sp>
      <p:pic>
        <p:nvPicPr>
          <p:cNvPr id="134" name="Google Shape;134;p4"/>
          <p:cNvPicPr preferRelativeResize="0"/>
          <p:nvPr/>
        </p:nvPicPr>
        <p:blipFill rotWithShape="1">
          <a:blip r:embed="rId5">
            <a:alphaModFix/>
          </a:blip>
          <a:srcRect/>
          <a:stretch/>
        </p:blipFill>
        <p:spPr>
          <a:xfrm>
            <a:off x="7037322" y="2705970"/>
            <a:ext cx="4565145" cy="304523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1"/>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84" name="Google Shape;684;p41"/>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85" name="Google Shape;685;p41"/>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686" name="Google Shape;686;p41"/>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687" name="Google Shape;687;p41"/>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688" name="Google Shape;688;p41"/>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689" name="Google Shape;689;p41"/>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690" name="Google Shape;690;p41"/>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691" name="Google Shape;691;p41"/>
          <p:cNvSpPr/>
          <p:nvPr/>
        </p:nvSpPr>
        <p:spPr>
          <a:xfrm>
            <a:off x="297721" y="29059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3200" b="0" i="0" u="none" strike="noStrike" dirty="0" smtClean="0">
                <a:solidFill>
                  <a:srgbClr val="FFC000"/>
                </a:solidFill>
                <a:latin typeface="Calibri"/>
                <a:ea typeface="Calibri"/>
                <a:cs typeface="Calibri"/>
                <a:sym typeface="Calibri"/>
              </a:rPr>
              <a:t>Present </a:t>
            </a:r>
            <a:r>
              <a:rPr lang="ka-GE" sz="3200" b="0" i="0" u="none" strike="noStrike" dirty="0">
                <a:solidFill>
                  <a:srgbClr val="FFC000"/>
                </a:solidFill>
                <a:latin typeface="Calibri"/>
                <a:ea typeface="Calibri"/>
                <a:cs typeface="Calibri"/>
                <a:sym typeface="Calibri"/>
              </a:rPr>
              <a:t>Perfect Continuous </a:t>
            </a:r>
            <a:r>
              <a:rPr lang="en-US" sz="3200" b="0" i="0" u="none" strike="noStrike" dirty="0" smtClean="0">
                <a:solidFill>
                  <a:schemeClr val="bg1"/>
                </a:solidFill>
                <a:latin typeface="Calibri"/>
                <a:ea typeface="Calibri"/>
                <a:cs typeface="Calibri"/>
                <a:sym typeface="Calibri"/>
              </a:rPr>
              <a:t>is</a:t>
            </a:r>
            <a:r>
              <a:rPr lang="en-US" sz="3200" b="0" i="0" u="none" strike="noStrike" dirty="0" smtClean="0">
                <a:solidFill>
                  <a:srgbClr val="FFC000"/>
                </a:solidFill>
                <a:latin typeface="Calibri"/>
                <a:ea typeface="Calibri"/>
                <a:cs typeface="Calibri"/>
                <a:sym typeface="Calibri"/>
              </a:rPr>
              <a:t> </a:t>
            </a:r>
            <a:r>
              <a:rPr lang="ka-GE" sz="3200" b="0" i="0" u="none" strike="noStrike" dirty="0" smtClean="0">
                <a:solidFill>
                  <a:schemeClr val="lt1"/>
                </a:solidFill>
                <a:latin typeface="Calibri"/>
                <a:ea typeface="Calibri"/>
                <a:cs typeface="Calibri"/>
                <a:sym typeface="Calibri"/>
              </a:rPr>
              <a:t>used </a:t>
            </a:r>
            <a:r>
              <a:rPr lang="ka-GE" sz="3200" b="0" i="0" u="none" strike="noStrike" dirty="0">
                <a:solidFill>
                  <a:schemeClr val="lt1"/>
                </a:solidFill>
                <a:latin typeface="Calibri"/>
                <a:ea typeface="Calibri"/>
                <a:cs typeface="Calibri"/>
                <a:sym typeface="Calibri"/>
              </a:rPr>
              <a:t>to express anger, annoyance, and irritation.</a:t>
            </a:r>
            <a:endParaRPr sz="3200" b="0" i="0" u="none" strike="noStrike" dirty="0">
              <a:solidFill>
                <a:srgbClr val="FFC000"/>
              </a:solidFill>
              <a:latin typeface="Calibri"/>
              <a:ea typeface="Calibri"/>
              <a:cs typeface="Calibri"/>
              <a:sym typeface="Calibri"/>
            </a:endParaRPr>
          </a:p>
        </p:txBody>
      </p:sp>
      <p:sp>
        <p:nvSpPr>
          <p:cNvPr id="692" name="Google Shape;692;p41"/>
          <p:cNvSpPr/>
          <p:nvPr/>
        </p:nvSpPr>
        <p:spPr>
          <a:xfrm>
            <a:off x="297721" y="5744480"/>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chemeClr val="accent4"/>
                </a:solidFill>
                <a:latin typeface="Calibri"/>
                <a:ea typeface="Calibri"/>
                <a:cs typeface="Calibri"/>
                <a:sym typeface="Calibri"/>
              </a:rPr>
              <a:t>Who has been using my </a:t>
            </a:r>
            <a:r>
              <a:rPr lang="ka-GE" sz="2000" b="0" i="1" u="none" strike="noStrike" dirty="0" smtClean="0">
                <a:solidFill>
                  <a:schemeClr val="accent4"/>
                </a:solidFill>
                <a:latin typeface="Calibri"/>
                <a:ea typeface="Calibri"/>
                <a:cs typeface="Calibri"/>
                <a:sym typeface="Calibri"/>
              </a:rPr>
              <a:t>toothbr</a:t>
            </a:r>
            <a:r>
              <a:rPr lang="en-US" sz="2000" b="0" i="1" u="none" strike="noStrike" dirty="0" smtClean="0">
                <a:solidFill>
                  <a:schemeClr val="accent4"/>
                </a:solidFill>
                <a:latin typeface="Calibri"/>
                <a:ea typeface="Calibri"/>
                <a:cs typeface="Calibri"/>
                <a:sym typeface="Calibri"/>
              </a:rPr>
              <a:t>u</a:t>
            </a:r>
            <a:r>
              <a:rPr lang="ka-GE" sz="2000" b="0" i="1" u="none" strike="noStrike" dirty="0" smtClean="0">
                <a:solidFill>
                  <a:schemeClr val="accent4"/>
                </a:solidFill>
                <a:latin typeface="Calibri"/>
                <a:ea typeface="Calibri"/>
                <a:cs typeface="Calibri"/>
                <a:sym typeface="Calibri"/>
              </a:rPr>
              <a:t>sh</a:t>
            </a:r>
            <a:r>
              <a:rPr lang="ka-GE" sz="2000" b="0" i="1" u="none" strike="noStrike" dirty="0">
                <a:solidFill>
                  <a:schemeClr val="accent4"/>
                </a:solidFill>
                <a:latin typeface="Calibri"/>
                <a:ea typeface="Calibri"/>
                <a:cs typeface="Calibri"/>
                <a:sym typeface="Calibri"/>
              </a:rPr>
              <a:t>?</a:t>
            </a:r>
            <a:endParaRPr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2"/>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699" name="Google Shape;699;p42"/>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00" name="Google Shape;700;p42"/>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01" name="Google Shape;701;p42"/>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02" name="Google Shape;702;p42"/>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03" name="Google Shape;703;p42"/>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04" name="Google Shape;704;p42"/>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05" name="Google Shape;705;p42"/>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706" name="Google Shape;706;p42"/>
          <p:cNvSpPr/>
          <p:nvPr/>
        </p:nvSpPr>
        <p:spPr>
          <a:xfrm>
            <a:off x="297721" y="29059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3200" b="0" i="0" u="none" strike="noStrike" dirty="0" smtClean="0">
                <a:solidFill>
                  <a:srgbClr val="FFC000"/>
                </a:solidFill>
                <a:latin typeface="Calibri"/>
                <a:ea typeface="Calibri"/>
                <a:cs typeface="Calibri"/>
                <a:sym typeface="Calibri"/>
              </a:rPr>
              <a:t>Present </a:t>
            </a:r>
            <a:r>
              <a:rPr lang="ka-GE" sz="3200" b="0" i="0" u="none" strike="noStrike" dirty="0">
                <a:solidFill>
                  <a:srgbClr val="FFC000"/>
                </a:solidFill>
                <a:latin typeface="Calibri"/>
                <a:ea typeface="Calibri"/>
                <a:cs typeface="Calibri"/>
                <a:sym typeface="Calibri"/>
              </a:rPr>
              <a:t>Perfect Continuous</a:t>
            </a:r>
            <a:r>
              <a:rPr lang="ka-GE" sz="3200" b="0" i="0" u="none" strike="noStrike" dirty="0">
                <a:solidFill>
                  <a:schemeClr val="bg1"/>
                </a:solidFill>
                <a:latin typeface="Calibri"/>
                <a:ea typeface="Calibri"/>
                <a:cs typeface="Calibri"/>
                <a:sym typeface="Calibri"/>
              </a:rPr>
              <a:t> </a:t>
            </a:r>
            <a:r>
              <a:rPr lang="en-US" sz="3200" b="0" i="0" u="none" strike="noStrike" dirty="0" smtClean="0">
                <a:solidFill>
                  <a:schemeClr val="bg1"/>
                </a:solidFill>
                <a:latin typeface="Calibri"/>
                <a:ea typeface="Calibri"/>
                <a:cs typeface="Calibri"/>
                <a:sym typeface="Calibri"/>
              </a:rPr>
              <a:t>is </a:t>
            </a:r>
            <a:r>
              <a:rPr lang="ka-GE" sz="3200" b="0" i="0" u="none" strike="noStrike" dirty="0" smtClean="0">
                <a:solidFill>
                  <a:schemeClr val="lt1"/>
                </a:solidFill>
                <a:latin typeface="Calibri"/>
                <a:ea typeface="Calibri"/>
                <a:cs typeface="Calibri"/>
                <a:sym typeface="Calibri"/>
              </a:rPr>
              <a:t>used </a:t>
            </a:r>
            <a:r>
              <a:rPr lang="ka-GE" sz="3200" b="0" i="0" u="none" strike="noStrike" dirty="0">
                <a:solidFill>
                  <a:schemeClr val="lt1"/>
                </a:solidFill>
                <a:latin typeface="Calibri"/>
                <a:ea typeface="Calibri"/>
                <a:cs typeface="Calibri"/>
                <a:sym typeface="Calibri"/>
              </a:rPr>
              <a:t>with the following time expressions: </a:t>
            </a:r>
            <a:r>
              <a:rPr lang="ka-GE" sz="3200" b="1" i="1" u="none" strike="noStrike" dirty="0">
                <a:solidFill>
                  <a:schemeClr val="lt1"/>
                </a:solidFill>
                <a:latin typeface="Calibri"/>
                <a:ea typeface="Calibri"/>
                <a:cs typeface="Calibri"/>
                <a:sym typeface="Calibri"/>
              </a:rPr>
              <a:t>how long; for; since; </a:t>
            </a:r>
            <a:r>
              <a:rPr lang="ka-GE" sz="3200" b="1" i="1" u="none" strike="noStrike" dirty="0" smtClean="0">
                <a:solidFill>
                  <a:schemeClr val="lt1"/>
                </a:solidFill>
                <a:latin typeface="Calibri"/>
                <a:ea typeface="Calibri"/>
                <a:cs typeface="Calibri"/>
                <a:sym typeface="Calibri"/>
              </a:rPr>
              <a:t>lately</a:t>
            </a:r>
            <a:r>
              <a:rPr lang="en-US" sz="3200" b="0" i="0" u="none" strike="noStrike" dirty="0" smtClean="0">
                <a:solidFill>
                  <a:schemeClr val="lt1"/>
                </a:solidFill>
                <a:latin typeface="Calibri"/>
                <a:ea typeface="Calibri"/>
                <a:cs typeface="Calibri"/>
                <a:sym typeface="Calibri"/>
              </a:rPr>
              <a:t>.</a:t>
            </a:r>
            <a:endParaRPr sz="3200" b="0" i="0" u="none" strike="noStrike" dirty="0">
              <a:solidFill>
                <a:srgbClr val="FFC000"/>
              </a:solidFill>
              <a:latin typeface="Calibri"/>
              <a:ea typeface="Calibri"/>
              <a:cs typeface="Calibri"/>
              <a:sym typeface="Calibri"/>
            </a:endParaRPr>
          </a:p>
        </p:txBody>
      </p:sp>
      <p:sp>
        <p:nvSpPr>
          <p:cNvPr id="707" name="Google Shape;707;p42"/>
          <p:cNvSpPr/>
          <p:nvPr/>
        </p:nvSpPr>
        <p:spPr>
          <a:xfrm>
            <a:off x="297721" y="5744480"/>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GB" sz="2000" b="0" i="1" u="none" strike="noStrike" dirty="0" smtClean="0">
                <a:solidFill>
                  <a:schemeClr val="accent4"/>
                </a:solidFill>
                <a:latin typeface="Calibri"/>
                <a:ea typeface="Calibri"/>
                <a:cs typeface="Calibri"/>
                <a:sym typeface="Calibri"/>
              </a:rPr>
              <a:t>I have been writing this exercise since yesterday.</a:t>
            </a:r>
            <a:endParaRPr lang="en-GB"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3"/>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714" name="Google Shape;714;p43"/>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15" name="Google Shape;715;p43"/>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16" name="Google Shape;716;p43"/>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17" name="Google Shape;717;p43"/>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18" name="Google Shape;718;p43"/>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19" name="Google Shape;719;p43"/>
          <p:cNvSpPr/>
          <p:nvPr/>
        </p:nvSpPr>
        <p:spPr>
          <a:xfrm>
            <a:off x="7874612" y="319076"/>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20" name="Google Shape;720;p43"/>
          <p:cNvSpPr/>
          <p:nvPr/>
        </p:nvSpPr>
        <p:spPr>
          <a:xfrm>
            <a:off x="297721" y="1487614"/>
            <a:ext cx="11347741" cy="119283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Present Perfect Continuous - აწმყო სრული </a:t>
            </a:r>
            <a:r>
              <a:rPr lang="ka-GE" sz="2800" b="0" i="0" u="none" strike="noStrike" dirty="0" smtClean="0">
                <a:solidFill>
                  <a:schemeClr val="lt1"/>
                </a:solidFill>
                <a:latin typeface="Calibri"/>
                <a:ea typeface="Calibri"/>
                <a:cs typeface="Calibri"/>
                <a:sym typeface="Calibri"/>
              </a:rPr>
              <a:t>განგრძობითი </a:t>
            </a:r>
            <a:r>
              <a:rPr lang="ka-GE" sz="2800" b="0" i="0" u="none" strike="noStrike" dirty="0">
                <a:solidFill>
                  <a:schemeClr val="lt1"/>
                </a:solidFill>
                <a:latin typeface="Calibri"/>
                <a:ea typeface="Calibri"/>
                <a:cs typeface="Calibri"/>
                <a:sym typeface="Calibri"/>
              </a:rPr>
              <a:t>დრო</a:t>
            </a:r>
            <a:endParaRPr dirty="0"/>
          </a:p>
        </p:txBody>
      </p:sp>
      <p:sp>
        <p:nvSpPr>
          <p:cNvPr id="721" name="Google Shape;721;p43"/>
          <p:cNvSpPr/>
          <p:nvPr/>
        </p:nvSpPr>
        <p:spPr>
          <a:xfrm>
            <a:off x="297721" y="2852245"/>
            <a:ext cx="11423118" cy="2749121"/>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3200" b="0" i="0" u="none" strike="noStrike" dirty="0" smtClean="0">
                <a:solidFill>
                  <a:srgbClr val="FFC000"/>
                </a:solidFill>
                <a:latin typeface="Calibri"/>
                <a:ea typeface="Calibri"/>
                <a:cs typeface="Calibri"/>
                <a:sym typeface="Calibri"/>
              </a:rPr>
              <a:t>Present </a:t>
            </a:r>
            <a:r>
              <a:rPr lang="ka-GE" sz="3200" b="0" i="0" u="none" strike="noStrike" dirty="0">
                <a:solidFill>
                  <a:srgbClr val="FFC000"/>
                </a:solidFill>
                <a:latin typeface="Calibri"/>
                <a:ea typeface="Calibri"/>
                <a:cs typeface="Calibri"/>
                <a:sym typeface="Calibri"/>
              </a:rPr>
              <a:t>Perfect </a:t>
            </a:r>
            <a:r>
              <a:rPr lang="ka-GE" sz="3200" b="0" i="0" u="none" strike="noStrike" dirty="0" smtClean="0">
                <a:solidFill>
                  <a:srgbClr val="FFC000"/>
                </a:solidFill>
                <a:latin typeface="Calibri"/>
                <a:ea typeface="Calibri"/>
                <a:cs typeface="Calibri"/>
                <a:sym typeface="Calibri"/>
              </a:rPr>
              <a:t>Continuous </a:t>
            </a:r>
            <a:r>
              <a:rPr lang="en-US" sz="3200" b="0" u="none" strike="noStrike" dirty="0" smtClean="0">
                <a:solidFill>
                  <a:schemeClr val="bg1"/>
                </a:solidFill>
                <a:latin typeface="Calibri"/>
                <a:ea typeface="Calibri"/>
                <a:cs typeface="Calibri"/>
                <a:sym typeface="Calibri"/>
              </a:rPr>
              <a:t>is</a:t>
            </a:r>
            <a:r>
              <a:rPr lang="ka-GE" sz="3200" b="0" i="0" u="none" strike="noStrike" dirty="0" smtClean="0">
                <a:solidFill>
                  <a:srgbClr val="FFC000"/>
                </a:solidFill>
                <a:latin typeface="Calibri"/>
                <a:ea typeface="Calibri"/>
                <a:cs typeface="Calibri"/>
                <a:sym typeface="Calibri"/>
              </a:rPr>
              <a:t> </a:t>
            </a:r>
            <a:r>
              <a:rPr lang="ka-GE" sz="3200" b="0" i="0" u="none" strike="noStrike" dirty="0">
                <a:solidFill>
                  <a:schemeClr val="lt1"/>
                </a:solidFill>
                <a:latin typeface="Calibri"/>
                <a:ea typeface="Calibri"/>
                <a:cs typeface="Calibri"/>
                <a:sym typeface="Calibri"/>
              </a:rPr>
              <a:t>formed with the help of the verb </a:t>
            </a:r>
            <a:r>
              <a:rPr lang="ka-GE" sz="3200" b="0" i="0" u="none" strike="noStrike" dirty="0" smtClean="0">
                <a:solidFill>
                  <a:schemeClr val="lt1"/>
                </a:solidFill>
                <a:latin typeface="Calibri"/>
                <a:ea typeface="Calibri"/>
                <a:cs typeface="Calibri"/>
                <a:sym typeface="Calibri"/>
              </a:rPr>
              <a:t>have </a:t>
            </a:r>
            <a:r>
              <a:rPr lang="ka-GE" sz="3200" b="0" i="0" u="none" strike="noStrike" dirty="0">
                <a:solidFill>
                  <a:schemeClr val="lt1"/>
                </a:solidFill>
                <a:latin typeface="Calibri"/>
                <a:ea typeface="Calibri"/>
                <a:cs typeface="Calibri"/>
                <a:sym typeface="Calibri"/>
              </a:rPr>
              <a:t>+ past participle of the verb to be + verb+ing</a:t>
            </a:r>
            <a:endParaRPr dirty="0"/>
          </a:p>
        </p:txBody>
      </p:sp>
      <p:sp>
        <p:nvSpPr>
          <p:cNvPr id="722" name="Google Shape;722;p43"/>
          <p:cNvSpPr/>
          <p:nvPr/>
        </p:nvSpPr>
        <p:spPr>
          <a:xfrm>
            <a:off x="297721" y="5744480"/>
            <a:ext cx="11423118" cy="90792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chemeClr val="accent4"/>
                </a:solidFill>
                <a:latin typeface="Calibri"/>
                <a:ea typeface="Calibri"/>
                <a:cs typeface="Calibri"/>
                <a:sym typeface="Calibri"/>
              </a:rPr>
              <a:t>I have been reading books since childhood/ Have I been reading books since </a:t>
            </a:r>
            <a:r>
              <a:rPr lang="ka-GE" sz="2000" b="0" i="1" u="none" strike="noStrike" dirty="0" smtClean="0">
                <a:solidFill>
                  <a:schemeClr val="accent4"/>
                </a:solidFill>
                <a:latin typeface="Calibri"/>
                <a:ea typeface="Calibri"/>
                <a:cs typeface="Calibri"/>
                <a:sym typeface="Calibri"/>
              </a:rPr>
              <a:t>childhood</a:t>
            </a:r>
            <a:r>
              <a:rPr lang="en-US" sz="2000" b="0" i="1" u="none" strike="noStrike" dirty="0" smtClean="0">
                <a:solidFill>
                  <a:schemeClr val="accent4"/>
                </a:solidFill>
                <a:latin typeface="Calibri"/>
                <a:ea typeface="Calibri"/>
                <a:cs typeface="Calibri"/>
                <a:sym typeface="Calibri"/>
              </a:rPr>
              <a:t>?</a:t>
            </a:r>
            <a:r>
              <a:rPr lang="ka-GE" sz="2000" b="0" i="1" u="none" strike="noStrike" dirty="0" smtClean="0">
                <a:solidFill>
                  <a:schemeClr val="accent4"/>
                </a:solidFill>
                <a:latin typeface="Calibri"/>
                <a:ea typeface="Calibri"/>
                <a:cs typeface="Calibri"/>
                <a:sym typeface="Calibri"/>
              </a:rPr>
              <a:t>/ </a:t>
            </a:r>
            <a:r>
              <a:rPr lang="ka-GE" sz="2000" b="0" i="1" u="none" strike="noStrike" dirty="0">
                <a:solidFill>
                  <a:schemeClr val="accent4"/>
                </a:solidFill>
                <a:latin typeface="Calibri"/>
                <a:ea typeface="Calibri"/>
                <a:cs typeface="Calibri"/>
                <a:sym typeface="Calibri"/>
              </a:rPr>
              <a:t>I </a:t>
            </a:r>
            <a:r>
              <a:rPr lang="ka-GE" sz="2000" b="0" i="1" u="none" strike="noStrike" dirty="0" smtClean="0">
                <a:solidFill>
                  <a:schemeClr val="accent4"/>
                </a:solidFill>
                <a:latin typeface="Calibri"/>
                <a:ea typeface="Calibri"/>
                <a:cs typeface="Calibri"/>
                <a:sym typeface="Calibri"/>
              </a:rPr>
              <a:t>hav</a:t>
            </a:r>
            <a:r>
              <a:rPr lang="en-US" sz="2000" b="0" i="1" u="none" strike="noStrike" dirty="0" smtClean="0">
                <a:solidFill>
                  <a:schemeClr val="accent4"/>
                </a:solidFill>
                <a:latin typeface="Calibri"/>
                <a:ea typeface="Calibri"/>
                <a:cs typeface="Calibri"/>
                <a:sym typeface="Calibri"/>
              </a:rPr>
              <a:t>e</a:t>
            </a:r>
            <a:r>
              <a:rPr lang="ka-GE" sz="2000" b="0" i="1" u="none" strike="noStrike" dirty="0" smtClean="0">
                <a:solidFill>
                  <a:schemeClr val="accent4"/>
                </a:solidFill>
                <a:latin typeface="Calibri"/>
                <a:ea typeface="Calibri"/>
                <a:cs typeface="Calibri"/>
                <a:sym typeface="Calibri"/>
              </a:rPr>
              <a:t>n’t </a:t>
            </a:r>
            <a:r>
              <a:rPr lang="ka-GE" sz="2000" b="0" i="1" u="none" strike="noStrike" dirty="0">
                <a:solidFill>
                  <a:schemeClr val="accent4"/>
                </a:solidFill>
                <a:latin typeface="Calibri"/>
                <a:ea typeface="Calibri"/>
                <a:cs typeface="Calibri"/>
                <a:sym typeface="Calibri"/>
              </a:rPr>
              <a:t>been reading books since childhood.</a:t>
            </a:r>
            <a:endParaRPr sz="2000" b="0" i="1" u="none" strike="noStrike" dirty="0">
              <a:solidFill>
                <a:schemeClr val="accent4"/>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4"/>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729" name="Google Shape;729;p44"/>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30" name="Google Shape;730;p44"/>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31" name="Google Shape;731;p44"/>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32" name="Google Shape;732;p44"/>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33" name="Google Shape;733;p44"/>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34" name="Google Shape;734;p44"/>
          <p:cNvSpPr/>
          <p:nvPr/>
        </p:nvSpPr>
        <p:spPr>
          <a:xfrm>
            <a:off x="7478828" y="393334"/>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35" name="Google Shape;735;p44"/>
          <p:cNvSpPr/>
          <p:nvPr/>
        </p:nvSpPr>
        <p:spPr>
          <a:xfrm>
            <a:off x="718135" y="3568983"/>
            <a:ext cx="10531543"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0" u="none" strike="noStrike" dirty="0">
                <a:solidFill>
                  <a:schemeClr val="lt1"/>
                </a:solidFill>
                <a:latin typeface="Calibri"/>
                <a:ea typeface="Calibri"/>
                <a:cs typeface="Calibri"/>
                <a:sym typeface="Calibri"/>
              </a:rPr>
              <a:t> I am so tired, I ........(work) so hard lately. </a:t>
            </a:r>
            <a:endParaRPr sz="2000" b="0" i="0" u="none" strike="noStrike" dirty="0">
              <a:solidFill>
                <a:schemeClr val="lt1"/>
              </a:solidFill>
              <a:latin typeface="Calibri"/>
              <a:ea typeface="Calibri"/>
              <a:cs typeface="Calibri"/>
              <a:sym typeface="Calibri"/>
            </a:endParaRPr>
          </a:p>
        </p:txBody>
      </p:sp>
      <p:sp>
        <p:nvSpPr>
          <p:cNvPr id="736" name="Google Shape;736;p44"/>
          <p:cNvSpPr/>
          <p:nvPr/>
        </p:nvSpPr>
        <p:spPr>
          <a:xfrm>
            <a:off x="718135" y="1654985"/>
            <a:ext cx="10531543" cy="143784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Fill in the correct form of </a:t>
            </a:r>
            <a:r>
              <a:rPr lang="ka-GE" sz="2400" b="0" i="0" u="none" strike="noStrike" dirty="0" smtClean="0">
                <a:solidFill>
                  <a:schemeClr val="lt1"/>
                </a:solidFill>
                <a:latin typeface="Calibri"/>
                <a:ea typeface="Calibri"/>
                <a:cs typeface="Calibri"/>
                <a:sym typeface="Calibri"/>
              </a:rPr>
              <a:t>Present Perfect </a:t>
            </a:r>
            <a:r>
              <a:rPr lang="en-US" sz="2400" b="0" i="0" u="none" strike="noStrike" dirty="0" smtClean="0">
                <a:solidFill>
                  <a:schemeClr val="lt1"/>
                </a:solidFill>
                <a:latin typeface="Calibri"/>
                <a:ea typeface="Calibri"/>
                <a:cs typeface="Calibri"/>
                <a:sym typeface="Calibri"/>
              </a:rPr>
              <a:t>Simple or Present Perfect Continuous.</a:t>
            </a:r>
            <a:endParaRPr sz="2400" b="0" i="0" u="none" strike="noStrike" dirty="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გამოიყენეთ აწმყო </a:t>
            </a:r>
            <a:r>
              <a:rPr lang="ka-GE" sz="2400" b="0" i="0" u="none" strike="noStrike" dirty="0" smtClean="0">
                <a:solidFill>
                  <a:schemeClr val="lt1"/>
                </a:solidFill>
                <a:latin typeface="Calibri"/>
                <a:ea typeface="Calibri"/>
                <a:cs typeface="Calibri"/>
                <a:sym typeface="Calibri"/>
              </a:rPr>
              <a:t>სრული ან </a:t>
            </a:r>
            <a:r>
              <a:rPr lang="ka-GE" sz="2400" b="0" i="0" u="none" strike="noStrike" dirty="0">
                <a:solidFill>
                  <a:schemeClr val="lt1"/>
                </a:solidFill>
                <a:latin typeface="Calibri"/>
                <a:ea typeface="Calibri"/>
                <a:cs typeface="Calibri"/>
                <a:sym typeface="Calibri"/>
              </a:rPr>
              <a:t>აწმყო სრული განგრძობითი დრო.</a:t>
            </a:r>
            <a:endParaRPr dirty="0"/>
          </a:p>
        </p:txBody>
      </p:sp>
      <p:sp>
        <p:nvSpPr>
          <p:cNvPr id="737" name="Google Shape;737;p44"/>
          <p:cNvSpPr/>
          <p:nvPr/>
        </p:nvSpPr>
        <p:spPr>
          <a:xfrm>
            <a:off x="718134" y="5346753"/>
            <a:ext cx="10531544"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rgbClr val="FFC000"/>
                </a:solidFill>
                <a:latin typeface="Calibri"/>
                <a:ea typeface="Calibri"/>
                <a:cs typeface="Calibri"/>
                <a:sym typeface="Calibri"/>
              </a:rPr>
              <a:t> I am so tired, I have been working  so hard lately.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5"/>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744" name="Google Shape;744;p45"/>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45" name="Google Shape;745;p45"/>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46" name="Google Shape;746;p45"/>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47" name="Google Shape;747;p45"/>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48" name="Google Shape;748;p45"/>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49" name="Google Shape;749;p45"/>
          <p:cNvSpPr/>
          <p:nvPr/>
        </p:nvSpPr>
        <p:spPr>
          <a:xfrm>
            <a:off x="7478828" y="393334"/>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50" name="Google Shape;750;p45"/>
          <p:cNvSpPr/>
          <p:nvPr/>
        </p:nvSpPr>
        <p:spPr>
          <a:xfrm>
            <a:off x="718135" y="3568983"/>
            <a:ext cx="10531543"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0" u="none" strike="noStrike">
                <a:solidFill>
                  <a:schemeClr val="lt1"/>
                </a:solidFill>
                <a:latin typeface="Calibri"/>
                <a:ea typeface="Calibri"/>
                <a:cs typeface="Calibri"/>
                <a:sym typeface="Calibri"/>
              </a:rPr>
              <a:t>.........(finish) reading the book?  Could you give it to me please?</a:t>
            </a:r>
            <a:endParaRPr sz="2000" b="0" i="0" u="none" strike="noStrike">
              <a:solidFill>
                <a:schemeClr val="lt1"/>
              </a:solidFill>
              <a:latin typeface="Calibri"/>
              <a:ea typeface="Calibri"/>
              <a:cs typeface="Calibri"/>
              <a:sym typeface="Calibri"/>
            </a:endParaRPr>
          </a:p>
        </p:txBody>
      </p:sp>
      <p:sp>
        <p:nvSpPr>
          <p:cNvPr id="752" name="Google Shape;752;p45"/>
          <p:cNvSpPr/>
          <p:nvPr/>
        </p:nvSpPr>
        <p:spPr>
          <a:xfrm>
            <a:off x="718134" y="5346753"/>
            <a:ext cx="10531544"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rgbClr val="FFC000"/>
                </a:solidFill>
                <a:latin typeface="Calibri"/>
                <a:ea typeface="Calibri"/>
                <a:cs typeface="Calibri"/>
                <a:sym typeface="Calibri"/>
              </a:rPr>
              <a:t>Have you finished reading the book? Could you give it to me please?</a:t>
            </a:r>
            <a:endParaRPr sz="2000" b="0" i="1" u="none" strike="noStrike" dirty="0">
              <a:solidFill>
                <a:srgbClr val="FFC000"/>
              </a:solidFill>
              <a:latin typeface="Calibri"/>
              <a:ea typeface="Calibri"/>
              <a:cs typeface="Calibri"/>
              <a:sym typeface="Calibri"/>
            </a:endParaRPr>
          </a:p>
        </p:txBody>
      </p:sp>
      <p:sp>
        <p:nvSpPr>
          <p:cNvPr id="12" name="Google Shape;736;p44"/>
          <p:cNvSpPr/>
          <p:nvPr/>
        </p:nvSpPr>
        <p:spPr>
          <a:xfrm>
            <a:off x="718135" y="1654985"/>
            <a:ext cx="10531543" cy="143784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Fill in the correct form of </a:t>
            </a:r>
            <a:r>
              <a:rPr lang="ka-GE" sz="2400" b="0" i="0" u="none" strike="noStrike" dirty="0" smtClean="0">
                <a:solidFill>
                  <a:schemeClr val="lt1"/>
                </a:solidFill>
                <a:latin typeface="Calibri"/>
                <a:ea typeface="Calibri"/>
                <a:cs typeface="Calibri"/>
                <a:sym typeface="Calibri"/>
              </a:rPr>
              <a:t>Present Perfect </a:t>
            </a:r>
            <a:r>
              <a:rPr lang="en-US" sz="2400" b="0" i="0" u="none" strike="noStrike" dirty="0" smtClean="0">
                <a:solidFill>
                  <a:schemeClr val="lt1"/>
                </a:solidFill>
                <a:latin typeface="Calibri"/>
                <a:ea typeface="Calibri"/>
                <a:cs typeface="Calibri"/>
                <a:sym typeface="Calibri"/>
              </a:rPr>
              <a:t>Simple or Present Perfect Continuous.</a:t>
            </a:r>
            <a:endParaRPr sz="2400" b="0" i="0" u="none" strike="noStrike" dirty="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გამოიყენეთ აწმყო </a:t>
            </a:r>
            <a:r>
              <a:rPr lang="ka-GE" sz="2400" b="0" i="0" u="none" strike="noStrike" dirty="0" smtClean="0">
                <a:solidFill>
                  <a:schemeClr val="lt1"/>
                </a:solidFill>
                <a:latin typeface="Calibri"/>
                <a:ea typeface="Calibri"/>
                <a:cs typeface="Calibri"/>
                <a:sym typeface="Calibri"/>
              </a:rPr>
              <a:t>სრული ან </a:t>
            </a:r>
            <a:r>
              <a:rPr lang="ka-GE" sz="2400" b="0" i="0" u="none" strike="noStrike" dirty="0">
                <a:solidFill>
                  <a:schemeClr val="lt1"/>
                </a:solidFill>
                <a:latin typeface="Calibri"/>
                <a:ea typeface="Calibri"/>
                <a:cs typeface="Calibri"/>
                <a:sym typeface="Calibri"/>
              </a:rPr>
              <a:t>აწმყო სრული განგრძობითი დრო.</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46"/>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759" name="Google Shape;759;p46"/>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60" name="Google Shape;760;p46"/>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61" name="Google Shape;761;p46"/>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62" name="Google Shape;762;p46"/>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63" name="Google Shape;763;p46"/>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64" name="Google Shape;764;p46"/>
          <p:cNvSpPr/>
          <p:nvPr/>
        </p:nvSpPr>
        <p:spPr>
          <a:xfrm>
            <a:off x="7478828" y="393334"/>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65" name="Google Shape;765;p46"/>
          <p:cNvSpPr/>
          <p:nvPr/>
        </p:nvSpPr>
        <p:spPr>
          <a:xfrm>
            <a:off x="718135" y="3568983"/>
            <a:ext cx="10531543"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0" u="none" strike="noStrike">
                <a:solidFill>
                  <a:schemeClr val="lt1"/>
                </a:solidFill>
                <a:latin typeface="Calibri"/>
                <a:ea typeface="Calibri"/>
                <a:cs typeface="Calibri"/>
                <a:sym typeface="Calibri"/>
              </a:rPr>
              <a:t>Where is my key? I .........(search) it for hours. </a:t>
            </a:r>
            <a:endParaRPr sz="2000" b="0" i="0" u="none" strike="noStrike">
              <a:solidFill>
                <a:schemeClr val="lt1"/>
              </a:solidFill>
              <a:latin typeface="Calibri"/>
              <a:ea typeface="Calibri"/>
              <a:cs typeface="Calibri"/>
              <a:sym typeface="Calibri"/>
            </a:endParaRPr>
          </a:p>
        </p:txBody>
      </p:sp>
      <p:sp>
        <p:nvSpPr>
          <p:cNvPr id="767" name="Google Shape;767;p46"/>
          <p:cNvSpPr/>
          <p:nvPr/>
        </p:nvSpPr>
        <p:spPr>
          <a:xfrm>
            <a:off x="718134" y="5346753"/>
            <a:ext cx="10531544"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rgbClr val="FFC000"/>
                </a:solidFill>
                <a:latin typeface="Calibri"/>
                <a:ea typeface="Calibri"/>
                <a:cs typeface="Calibri"/>
                <a:sym typeface="Calibri"/>
              </a:rPr>
              <a:t>Where is my key? I have been searching it for hours. </a:t>
            </a:r>
            <a:endParaRPr dirty="0"/>
          </a:p>
        </p:txBody>
      </p:sp>
      <p:sp>
        <p:nvSpPr>
          <p:cNvPr id="12" name="Google Shape;736;p44"/>
          <p:cNvSpPr/>
          <p:nvPr/>
        </p:nvSpPr>
        <p:spPr>
          <a:xfrm>
            <a:off x="718135" y="1654985"/>
            <a:ext cx="10531543" cy="143784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Fill in the correct form of </a:t>
            </a:r>
            <a:r>
              <a:rPr lang="ka-GE" sz="2400" b="0" i="0" u="none" strike="noStrike" dirty="0" smtClean="0">
                <a:solidFill>
                  <a:schemeClr val="lt1"/>
                </a:solidFill>
                <a:latin typeface="Calibri"/>
                <a:ea typeface="Calibri"/>
                <a:cs typeface="Calibri"/>
                <a:sym typeface="Calibri"/>
              </a:rPr>
              <a:t>Present Perfect </a:t>
            </a:r>
            <a:r>
              <a:rPr lang="en-US" sz="2400" b="0" i="0" u="none" strike="noStrike" dirty="0" smtClean="0">
                <a:solidFill>
                  <a:schemeClr val="lt1"/>
                </a:solidFill>
                <a:latin typeface="Calibri"/>
                <a:ea typeface="Calibri"/>
                <a:cs typeface="Calibri"/>
                <a:sym typeface="Calibri"/>
              </a:rPr>
              <a:t>Simple or Present Perfect Continuous.</a:t>
            </a:r>
            <a:endParaRPr sz="2400" b="0" i="0" u="none" strike="noStrike" dirty="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გამოიყენეთ აწმყო </a:t>
            </a:r>
            <a:r>
              <a:rPr lang="ka-GE" sz="2400" b="0" i="0" u="none" strike="noStrike" dirty="0" smtClean="0">
                <a:solidFill>
                  <a:schemeClr val="lt1"/>
                </a:solidFill>
                <a:latin typeface="Calibri"/>
                <a:ea typeface="Calibri"/>
                <a:cs typeface="Calibri"/>
                <a:sym typeface="Calibri"/>
              </a:rPr>
              <a:t>სრული ან </a:t>
            </a:r>
            <a:r>
              <a:rPr lang="ka-GE" sz="2400" b="0" i="0" u="none" strike="noStrike" dirty="0">
                <a:solidFill>
                  <a:schemeClr val="lt1"/>
                </a:solidFill>
                <a:latin typeface="Calibri"/>
                <a:ea typeface="Calibri"/>
                <a:cs typeface="Calibri"/>
                <a:sym typeface="Calibri"/>
              </a:rPr>
              <a:t>აწმყო სრული განგრძობითი დრო.</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47"/>
          <p:cNvSpPr txBox="1"/>
          <p:nvPr/>
        </p:nvSpPr>
        <p:spPr>
          <a:xfrm>
            <a:off x="5503985" y="393330"/>
            <a:ext cx="4803376"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ka-GE" sz="4400" b="0" i="0" u="none" strike="noStrike">
                <a:solidFill>
                  <a:schemeClr val="dk1"/>
                </a:solidFill>
                <a:latin typeface="Calibri"/>
                <a:ea typeface="Calibri"/>
                <a:cs typeface="Calibri"/>
                <a:sym typeface="Calibri"/>
              </a:rPr>
              <a:t> </a:t>
            </a:r>
            <a:endParaRPr sz="3600" b="0" i="0" u="none" strike="noStrike">
              <a:solidFill>
                <a:schemeClr val="dk1"/>
              </a:solidFill>
              <a:latin typeface="Calibri"/>
              <a:ea typeface="Calibri"/>
              <a:cs typeface="Calibri"/>
              <a:sym typeface="Calibri"/>
            </a:endParaRPr>
          </a:p>
        </p:txBody>
      </p:sp>
      <p:sp>
        <p:nvSpPr>
          <p:cNvPr id="774" name="Google Shape;774;p47"/>
          <p:cNvSpPr/>
          <p:nvPr/>
        </p:nvSpPr>
        <p:spPr>
          <a:xfrm>
            <a:off x="1565030" y="2321170"/>
            <a:ext cx="76581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75" name="Google Shape;775;p47"/>
          <p:cNvSpPr/>
          <p:nvPr/>
        </p:nvSpPr>
        <p:spPr>
          <a:xfrm>
            <a:off x="6248400" y="1872762"/>
            <a:ext cx="6096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sz="3200" b="0" i="0" u="none" strike="noStrike">
              <a:solidFill>
                <a:schemeClr val="dk1"/>
              </a:solidFill>
              <a:latin typeface="Calibri"/>
              <a:ea typeface="Calibri"/>
              <a:cs typeface="Calibri"/>
              <a:sym typeface="Calibri"/>
            </a:endParaRPr>
          </a:p>
        </p:txBody>
      </p:sp>
      <p:sp>
        <p:nvSpPr>
          <p:cNvPr id="776" name="Google Shape;776;p47"/>
          <p:cNvSpPr txBox="1"/>
          <p:nvPr/>
        </p:nvSpPr>
        <p:spPr>
          <a:xfrm>
            <a:off x="1460141" y="2041862"/>
            <a:ext cx="464971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pic>
        <p:nvPicPr>
          <p:cNvPr id="777" name="Google Shape;777;p47"/>
          <p:cNvPicPr preferRelativeResize="0"/>
          <p:nvPr/>
        </p:nvPicPr>
        <p:blipFill rotWithShape="1">
          <a:blip r:embed="rId3">
            <a:alphaModFix/>
          </a:blip>
          <a:srcRect/>
          <a:stretch/>
        </p:blipFill>
        <p:spPr>
          <a:xfrm>
            <a:off x="768882" y="393331"/>
            <a:ext cx="2164081" cy="968991"/>
          </a:xfrm>
          <a:prstGeom prst="rect">
            <a:avLst/>
          </a:prstGeom>
          <a:noFill/>
          <a:ln>
            <a:noFill/>
          </a:ln>
        </p:spPr>
      </p:pic>
      <p:pic>
        <p:nvPicPr>
          <p:cNvPr id="778" name="Google Shape;778;p47"/>
          <p:cNvPicPr preferRelativeResize="0"/>
          <p:nvPr/>
        </p:nvPicPr>
        <p:blipFill rotWithShape="1">
          <a:blip r:embed="rId4">
            <a:alphaModFix/>
          </a:blip>
          <a:srcRect/>
          <a:stretch/>
        </p:blipFill>
        <p:spPr>
          <a:xfrm>
            <a:off x="2932963" y="393330"/>
            <a:ext cx="2376972" cy="968991"/>
          </a:xfrm>
          <a:prstGeom prst="rect">
            <a:avLst/>
          </a:prstGeom>
          <a:noFill/>
          <a:ln>
            <a:noFill/>
          </a:ln>
        </p:spPr>
      </p:pic>
      <p:sp>
        <p:nvSpPr>
          <p:cNvPr id="779" name="Google Shape;779;p47"/>
          <p:cNvSpPr/>
          <p:nvPr/>
        </p:nvSpPr>
        <p:spPr>
          <a:xfrm>
            <a:off x="7478828" y="393334"/>
            <a:ext cx="3770850" cy="9689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Grammar </a:t>
            </a:r>
            <a:endParaRPr sz="2800" b="0" i="0" u="none" strike="noStrik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გრამატიკა</a:t>
            </a:r>
            <a:endParaRPr sz="2800" b="0" i="0" u="none" strike="noStrike">
              <a:solidFill>
                <a:schemeClr val="lt1"/>
              </a:solidFill>
              <a:latin typeface="Calibri"/>
              <a:ea typeface="Calibri"/>
              <a:cs typeface="Calibri"/>
              <a:sym typeface="Calibri"/>
            </a:endParaRPr>
          </a:p>
        </p:txBody>
      </p:sp>
      <p:sp>
        <p:nvSpPr>
          <p:cNvPr id="780" name="Google Shape;780;p47"/>
          <p:cNvSpPr/>
          <p:nvPr/>
        </p:nvSpPr>
        <p:spPr>
          <a:xfrm>
            <a:off x="718135" y="3568983"/>
            <a:ext cx="10531543"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0" u="none" strike="noStrike" dirty="0">
                <a:solidFill>
                  <a:schemeClr val="lt1"/>
                </a:solidFill>
                <a:latin typeface="Calibri"/>
                <a:ea typeface="Calibri"/>
                <a:cs typeface="Calibri"/>
                <a:sym typeface="Calibri"/>
              </a:rPr>
              <a:t>I ........(change) all my passwords </a:t>
            </a:r>
            <a:r>
              <a:rPr lang="ka-GE" sz="2000" b="0" i="0" u="none" strike="noStrike" dirty="0" smtClean="0">
                <a:solidFill>
                  <a:schemeClr val="lt1"/>
                </a:solidFill>
                <a:latin typeface="Calibri"/>
                <a:ea typeface="Calibri"/>
                <a:cs typeface="Calibri"/>
                <a:sym typeface="Calibri"/>
              </a:rPr>
              <a:t>recent</a:t>
            </a:r>
            <a:r>
              <a:rPr lang="en-US" sz="2000" b="0" i="0" u="none" strike="noStrike" dirty="0" smtClean="0">
                <a:solidFill>
                  <a:schemeClr val="lt1"/>
                </a:solidFill>
                <a:latin typeface="Calibri"/>
                <a:ea typeface="Calibri"/>
                <a:cs typeface="Calibri"/>
                <a:sym typeface="Calibri"/>
              </a:rPr>
              <a:t>l</a:t>
            </a:r>
            <a:r>
              <a:rPr lang="ka-GE" sz="2000" b="0" i="0" u="none" strike="noStrike" dirty="0" smtClean="0">
                <a:solidFill>
                  <a:schemeClr val="lt1"/>
                </a:solidFill>
                <a:latin typeface="Calibri"/>
                <a:ea typeface="Calibri"/>
                <a:cs typeface="Calibri"/>
                <a:sym typeface="Calibri"/>
              </a:rPr>
              <a:t>y</a:t>
            </a:r>
            <a:r>
              <a:rPr lang="ka-GE" sz="2000" b="0" i="0" u="none" strike="noStrike" dirty="0">
                <a:solidFill>
                  <a:schemeClr val="lt1"/>
                </a:solidFill>
                <a:latin typeface="Calibri"/>
                <a:ea typeface="Calibri"/>
                <a:cs typeface="Calibri"/>
                <a:sym typeface="Calibri"/>
              </a:rPr>
              <a:t>, but I forgot to write them down. </a:t>
            </a:r>
            <a:endParaRPr sz="2000" b="0" i="0" u="none" strike="noStrike" dirty="0">
              <a:solidFill>
                <a:schemeClr val="lt1"/>
              </a:solidFill>
              <a:latin typeface="Calibri"/>
              <a:ea typeface="Calibri"/>
              <a:cs typeface="Calibri"/>
              <a:sym typeface="Calibri"/>
            </a:endParaRPr>
          </a:p>
        </p:txBody>
      </p:sp>
      <p:sp>
        <p:nvSpPr>
          <p:cNvPr id="782" name="Google Shape;782;p47"/>
          <p:cNvSpPr/>
          <p:nvPr/>
        </p:nvSpPr>
        <p:spPr>
          <a:xfrm>
            <a:off x="718134" y="5346753"/>
            <a:ext cx="10531544" cy="139520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ka-GE" sz="2000" b="0" i="1" u="none" strike="noStrike" dirty="0">
                <a:solidFill>
                  <a:srgbClr val="FFC000"/>
                </a:solidFill>
                <a:latin typeface="Calibri"/>
                <a:ea typeface="Calibri"/>
                <a:cs typeface="Calibri"/>
                <a:sym typeface="Calibri"/>
              </a:rPr>
              <a:t>I have changed all my passwords </a:t>
            </a:r>
            <a:r>
              <a:rPr lang="ka-GE" sz="2000" b="0" i="1" u="none" strike="noStrike" dirty="0" smtClean="0">
                <a:solidFill>
                  <a:srgbClr val="FFC000"/>
                </a:solidFill>
                <a:latin typeface="Calibri"/>
                <a:ea typeface="Calibri"/>
                <a:cs typeface="Calibri"/>
                <a:sym typeface="Calibri"/>
              </a:rPr>
              <a:t>recently</a:t>
            </a:r>
            <a:r>
              <a:rPr lang="ka-GE" sz="2000" b="0" i="1" u="none" strike="noStrike" dirty="0">
                <a:solidFill>
                  <a:srgbClr val="FFC000"/>
                </a:solidFill>
                <a:latin typeface="Calibri"/>
                <a:ea typeface="Calibri"/>
                <a:cs typeface="Calibri"/>
                <a:sym typeface="Calibri"/>
              </a:rPr>
              <a:t>, but I forgot to write them down. </a:t>
            </a:r>
            <a:endParaRPr sz="2000" b="0" i="1" u="none" strike="noStrike" dirty="0">
              <a:solidFill>
                <a:srgbClr val="FFC000"/>
              </a:solidFill>
              <a:latin typeface="Calibri"/>
              <a:ea typeface="Calibri"/>
              <a:cs typeface="Calibri"/>
              <a:sym typeface="Calibri"/>
            </a:endParaRPr>
          </a:p>
        </p:txBody>
      </p:sp>
      <p:sp>
        <p:nvSpPr>
          <p:cNvPr id="12" name="Google Shape;736;p44"/>
          <p:cNvSpPr/>
          <p:nvPr/>
        </p:nvSpPr>
        <p:spPr>
          <a:xfrm>
            <a:off x="718135" y="1654985"/>
            <a:ext cx="10531543" cy="143784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Fill in the correct form of </a:t>
            </a:r>
            <a:r>
              <a:rPr lang="ka-GE" sz="2400" b="0" i="0" u="none" strike="noStrike" dirty="0" smtClean="0">
                <a:solidFill>
                  <a:schemeClr val="lt1"/>
                </a:solidFill>
                <a:latin typeface="Calibri"/>
                <a:ea typeface="Calibri"/>
                <a:cs typeface="Calibri"/>
                <a:sym typeface="Calibri"/>
              </a:rPr>
              <a:t>Present Perfect </a:t>
            </a:r>
            <a:r>
              <a:rPr lang="en-US" sz="2400" b="0" i="0" u="none" strike="noStrike" dirty="0" smtClean="0">
                <a:solidFill>
                  <a:schemeClr val="lt1"/>
                </a:solidFill>
                <a:latin typeface="Calibri"/>
                <a:ea typeface="Calibri"/>
                <a:cs typeface="Calibri"/>
                <a:sym typeface="Calibri"/>
              </a:rPr>
              <a:t>Simple or Present Perfect Continuous.</a:t>
            </a:r>
            <a:endParaRPr sz="2400" b="0" i="0" u="none" strike="noStrike" dirty="0">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None/>
            </a:pPr>
            <a:r>
              <a:rPr lang="ka-GE" sz="2400" b="0" i="0" u="none" strike="noStrike" dirty="0">
                <a:solidFill>
                  <a:schemeClr val="lt1"/>
                </a:solidFill>
                <a:latin typeface="Calibri"/>
                <a:ea typeface="Calibri"/>
                <a:cs typeface="Calibri"/>
                <a:sym typeface="Calibri"/>
              </a:rPr>
              <a:t>გამოიყენეთ აწმყო </a:t>
            </a:r>
            <a:r>
              <a:rPr lang="ka-GE" sz="2400" b="0" i="0" u="none" strike="noStrike" dirty="0" smtClean="0">
                <a:solidFill>
                  <a:schemeClr val="lt1"/>
                </a:solidFill>
                <a:latin typeface="Calibri"/>
                <a:ea typeface="Calibri"/>
                <a:cs typeface="Calibri"/>
                <a:sym typeface="Calibri"/>
              </a:rPr>
              <a:t>სრული ან </a:t>
            </a:r>
            <a:r>
              <a:rPr lang="ka-GE" sz="2400" b="0" i="0" u="none" strike="noStrike" dirty="0">
                <a:solidFill>
                  <a:schemeClr val="lt1"/>
                </a:solidFill>
                <a:latin typeface="Calibri"/>
                <a:ea typeface="Calibri"/>
                <a:cs typeface="Calibri"/>
                <a:sym typeface="Calibri"/>
              </a:rPr>
              <a:t>აწმყო სრული განგრძობითი დრო.</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7" name="Google Shape;787;p48"/>
          <p:cNvGrpSpPr/>
          <p:nvPr/>
        </p:nvGrpSpPr>
        <p:grpSpPr>
          <a:xfrm>
            <a:off x="388906" y="2532172"/>
            <a:ext cx="6253054" cy="3308382"/>
            <a:chOff x="-404278" y="239928"/>
            <a:chExt cx="7136292" cy="1667482"/>
          </a:xfrm>
        </p:grpSpPr>
        <p:sp>
          <p:nvSpPr>
            <p:cNvPr id="788" name="Google Shape;788;p48"/>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sp>
          <p:nvSpPr>
            <p:cNvPr id="789" name="Google Shape;789;p48"/>
            <p:cNvSpPr txBox="1"/>
            <p:nvPr/>
          </p:nvSpPr>
          <p:spPr>
            <a:xfrm>
              <a:off x="314512" y="299483"/>
              <a:ext cx="6417502"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ka-GE" sz="2400" b="0" i="0" u="none" strike="noStrike">
                  <a:solidFill>
                    <a:schemeClr val="lt1"/>
                  </a:solidFill>
                  <a:latin typeface="Calibri"/>
                  <a:ea typeface="Calibri"/>
                  <a:cs typeface="Calibri"/>
                  <a:sym typeface="Calibri"/>
                </a:rPr>
                <a:t>Vocabulary</a:t>
              </a:r>
              <a:endParaRPr sz="2400" b="0" i="0" u="none" strike="noStrike" cap="none">
                <a:solidFill>
                  <a:schemeClr val="lt1"/>
                </a:solidFill>
                <a:latin typeface="Calibri"/>
                <a:ea typeface="Calibri"/>
                <a:cs typeface="Calibri"/>
                <a:sym typeface="Calibri"/>
              </a:endParaRPr>
            </a:p>
          </p:txBody>
        </p:sp>
        <p:sp>
          <p:nvSpPr>
            <p:cNvPr id="790" name="Google Shape;790;p48"/>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sp>
          <p:nvSpPr>
            <p:cNvPr id="791" name="Google Shape;791;p48"/>
            <p:cNvSpPr/>
            <p:nvPr/>
          </p:nvSpPr>
          <p:spPr>
            <a:xfrm>
              <a:off x="-36448" y="870213"/>
              <a:ext cx="5635592"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sp>
          <p:nvSpPr>
            <p:cNvPr id="792" name="Google Shape;792;p48"/>
            <p:cNvSpPr txBox="1"/>
            <p:nvPr/>
          </p:nvSpPr>
          <p:spPr>
            <a:xfrm>
              <a:off x="286663" y="865623"/>
              <a:ext cx="49638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ka-GE" sz="2400" b="0" i="0" u="none" strike="noStrike" cap="none">
                  <a:solidFill>
                    <a:schemeClr val="lt1"/>
                  </a:solidFill>
                  <a:latin typeface="Calibri"/>
                  <a:ea typeface="Calibri"/>
                  <a:cs typeface="Calibri"/>
                  <a:sym typeface="Calibri"/>
                </a:rPr>
                <a:t>Reading about </a:t>
              </a:r>
              <a:r>
                <a:rPr lang="ka-GE" sz="2400">
                  <a:solidFill>
                    <a:schemeClr val="lt1"/>
                  </a:solidFill>
                  <a:latin typeface="Calibri"/>
                  <a:ea typeface="Calibri"/>
                  <a:cs typeface="Calibri"/>
                  <a:sym typeface="Calibri"/>
                </a:rPr>
                <a:t>cities</a:t>
              </a:r>
              <a:r>
                <a:rPr lang="ka-GE"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sp>
          <p:nvSpPr>
            <p:cNvPr id="793" name="Google Shape;793;p48"/>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sp>
          <p:nvSpPr>
            <p:cNvPr id="794" name="Google Shape;794;p48"/>
            <p:cNvSpPr/>
            <p:nvPr/>
          </p:nvSpPr>
          <p:spPr>
            <a:xfrm>
              <a:off x="85298" y="1482785"/>
              <a:ext cx="5513846" cy="390053"/>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sp>
          <p:nvSpPr>
            <p:cNvPr id="795" name="Google Shape;795;p48"/>
            <p:cNvSpPr txBox="1"/>
            <p:nvPr/>
          </p:nvSpPr>
          <p:spPr>
            <a:xfrm>
              <a:off x="288999" y="1509910"/>
              <a:ext cx="5379191"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b="0" i="0" u="none" strike="noStrike" dirty="0" smtClean="0">
                  <a:solidFill>
                    <a:schemeClr val="lt1"/>
                  </a:solidFill>
                  <a:latin typeface="Calibri"/>
                  <a:ea typeface="Calibri"/>
                  <a:cs typeface="Calibri"/>
                  <a:sym typeface="Calibri"/>
                </a:rPr>
                <a:t>Grammar: </a:t>
              </a:r>
              <a:r>
                <a:rPr lang="ka-GE" sz="2400" b="0" i="0" u="none" strike="noStrike" dirty="0" smtClean="0">
                  <a:solidFill>
                    <a:schemeClr val="lt1"/>
                  </a:solidFill>
                  <a:latin typeface="Calibri"/>
                  <a:ea typeface="Calibri"/>
                  <a:cs typeface="Calibri"/>
                  <a:sym typeface="Calibri"/>
                </a:rPr>
                <a:t>Present </a:t>
              </a:r>
              <a:r>
                <a:rPr lang="ka-GE" sz="2400" b="0" i="0" u="none" strike="noStrike" dirty="0">
                  <a:solidFill>
                    <a:schemeClr val="lt1"/>
                  </a:solidFill>
                  <a:latin typeface="Calibri"/>
                  <a:ea typeface="Calibri"/>
                  <a:cs typeface="Calibri"/>
                  <a:sym typeface="Calibri"/>
                </a:rPr>
                <a:t>Perfect Continuous</a:t>
              </a:r>
              <a:endParaRPr sz="2400" b="0" i="0" u="none" strike="noStrike" cap="none" dirty="0">
                <a:solidFill>
                  <a:schemeClr val="lt1"/>
                </a:solidFill>
                <a:latin typeface="Calibri"/>
                <a:ea typeface="Calibri"/>
                <a:cs typeface="Calibri"/>
                <a:sym typeface="Calibri"/>
              </a:endParaRPr>
            </a:p>
          </p:txBody>
        </p:sp>
        <p:sp>
          <p:nvSpPr>
            <p:cNvPr id="796" name="Google Shape;796;p48"/>
            <p:cNvSpPr/>
            <p:nvPr/>
          </p:nvSpPr>
          <p:spPr>
            <a:xfrm>
              <a:off x="-358189" y="1452277"/>
              <a:ext cx="906200" cy="420561"/>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Merriweather"/>
                <a:ea typeface="Merriweather"/>
                <a:cs typeface="Merriweather"/>
                <a:sym typeface="Merriweather"/>
              </a:endParaRPr>
            </a:p>
          </p:txBody>
        </p:sp>
      </p:grpSp>
      <p:pic>
        <p:nvPicPr>
          <p:cNvPr id="798" name="Google Shape;798;p48"/>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799" name="Google Shape;799;p48"/>
          <p:cNvPicPr preferRelativeResize="0"/>
          <p:nvPr/>
        </p:nvPicPr>
        <p:blipFill rotWithShape="1">
          <a:blip r:embed="rId4">
            <a:alphaModFix/>
          </a:blip>
          <a:srcRect/>
          <a:stretch/>
        </p:blipFill>
        <p:spPr>
          <a:xfrm>
            <a:off x="3143289" y="725338"/>
            <a:ext cx="2376972" cy="968991"/>
          </a:xfrm>
          <a:prstGeom prst="rect">
            <a:avLst/>
          </a:prstGeom>
          <a:noFill/>
          <a:ln>
            <a:noFill/>
          </a:ln>
        </p:spPr>
      </p:pic>
      <p:sp>
        <p:nvSpPr>
          <p:cNvPr id="800" name="Google Shape;800;p48"/>
          <p:cNvSpPr/>
          <p:nvPr/>
        </p:nvSpPr>
        <p:spPr>
          <a:xfrm>
            <a:off x="7122972" y="413421"/>
            <a:ext cx="4346855" cy="117446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sp>
        <p:nvSpPr>
          <p:cNvPr id="801" name="Google Shape;801;p48"/>
          <p:cNvSpPr txBox="1">
            <a:spLocks noGrp="1"/>
          </p:cNvSpPr>
          <p:nvPr>
            <p:ph type="title"/>
          </p:nvPr>
        </p:nvSpPr>
        <p:spPr>
          <a:xfrm>
            <a:off x="6400800" y="486276"/>
            <a:ext cx="5791200" cy="10287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ka-GE" sz="3200" dirty="0">
                <a:solidFill>
                  <a:schemeClr val="lt1"/>
                </a:solidFill>
                <a:latin typeface="Calibri"/>
                <a:ea typeface="Calibri"/>
                <a:cs typeface="Calibri"/>
                <a:sym typeface="Calibri"/>
              </a:rPr>
              <a:t>Summary                     </a:t>
            </a:r>
            <a:endParaRPr sz="3200" dirty="0">
              <a:solidFill>
                <a:schemeClr val="lt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3500"/>
              <a:buFont typeface="Calibri"/>
              <a:buNone/>
            </a:pPr>
            <a:r>
              <a:rPr lang="ka-GE" sz="3200" dirty="0">
                <a:solidFill>
                  <a:schemeClr val="lt1"/>
                </a:solidFill>
                <a:latin typeface="Calibri"/>
                <a:ea typeface="Calibri"/>
                <a:cs typeface="Calibri"/>
                <a:sym typeface="Calibri"/>
              </a:rPr>
              <a:t>გაკვეთილის შეჯამება</a:t>
            </a:r>
            <a:endParaRPr sz="3200" dirty="0">
              <a:solidFill>
                <a:schemeClr val="lt1"/>
              </a:solidFill>
              <a:latin typeface="Calibri"/>
              <a:ea typeface="Calibri"/>
              <a:cs typeface="Calibri"/>
              <a:sym typeface="Calibri"/>
            </a:endParaRPr>
          </a:p>
        </p:txBody>
      </p:sp>
      <p:sp>
        <p:nvSpPr>
          <p:cNvPr id="18" name="Google Shape;797;p48"/>
          <p:cNvSpPr txBox="1"/>
          <p:nvPr/>
        </p:nvSpPr>
        <p:spPr>
          <a:xfrm>
            <a:off x="5404276" y="2614060"/>
            <a:ext cx="7593173" cy="275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ka-GE" sz="4000" i="0" u="none" strike="noStrike" dirty="0">
                <a:solidFill>
                  <a:schemeClr val="lt1"/>
                </a:solidFill>
                <a:latin typeface="Calibri"/>
                <a:ea typeface="Calibri"/>
                <a:cs typeface="Calibri"/>
                <a:sym typeface="Calibri"/>
              </a:rPr>
              <a:t>Living in a City </a:t>
            </a:r>
            <a:endParaRPr dirty="0"/>
          </a:p>
          <a:p>
            <a:pPr marL="0" marR="0" lvl="0" indent="0" algn="ctr" rtl="0">
              <a:lnSpc>
                <a:spcPct val="100000"/>
              </a:lnSpc>
              <a:spcBef>
                <a:spcPts val="0"/>
              </a:spcBef>
              <a:spcAft>
                <a:spcPts val="0"/>
              </a:spcAft>
              <a:buNone/>
            </a:pPr>
            <a:r>
              <a:rPr lang="ka-GE" sz="4000" i="0" u="none" strike="noStrike" dirty="0">
                <a:solidFill>
                  <a:schemeClr val="lt1"/>
                </a:solidFill>
                <a:latin typeface="Calibri"/>
                <a:ea typeface="Calibri"/>
                <a:cs typeface="Calibri"/>
                <a:sym typeface="Calibri"/>
              </a:rPr>
              <a:t>ქალაქში ცხოვრება</a:t>
            </a:r>
            <a:endParaRPr sz="4000" i="0" u="none" strike="noStrik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49"/>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807" name="Google Shape;807;p49"/>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808" name="Google Shape;808;p49"/>
          <p:cNvSpPr/>
          <p:nvPr/>
        </p:nvSpPr>
        <p:spPr>
          <a:xfrm>
            <a:off x="6309607" y="518422"/>
            <a:ext cx="5107406" cy="106090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a:solidFill>
                <a:schemeClr val="lt1"/>
              </a:solidFill>
              <a:latin typeface="Calibri"/>
              <a:ea typeface="Calibri"/>
              <a:cs typeface="Calibri"/>
              <a:sym typeface="Calibri"/>
            </a:endParaRPr>
          </a:p>
        </p:txBody>
      </p:sp>
      <p:sp>
        <p:nvSpPr>
          <p:cNvPr id="809" name="Google Shape;809;p49"/>
          <p:cNvSpPr txBox="1"/>
          <p:nvPr/>
        </p:nvSpPr>
        <p:spPr>
          <a:xfrm>
            <a:off x="6058514" y="464371"/>
            <a:ext cx="5327520"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Homework</a:t>
            </a:r>
            <a:endParaRPr dirty="0"/>
          </a:p>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საშინაო დავალება</a:t>
            </a:r>
            <a:endParaRPr sz="3500" b="0" i="0" u="none" strike="noStrike" dirty="0">
              <a:solidFill>
                <a:schemeClr val="lt1"/>
              </a:solidFill>
              <a:latin typeface="Calibri"/>
              <a:ea typeface="Calibri"/>
              <a:cs typeface="Calibri"/>
              <a:sym typeface="Calibri"/>
            </a:endParaRPr>
          </a:p>
        </p:txBody>
      </p:sp>
      <p:sp>
        <p:nvSpPr>
          <p:cNvPr id="810" name="Google Shape;810;p49"/>
          <p:cNvSpPr/>
          <p:nvPr/>
        </p:nvSpPr>
        <p:spPr>
          <a:xfrm>
            <a:off x="729076" y="2239910"/>
            <a:ext cx="10753497" cy="225020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Write a short paragraph about your favourite city. </a:t>
            </a:r>
            <a:endParaRPr dirty="0"/>
          </a:p>
          <a:p>
            <a:pPr marL="0" marR="0" lvl="0" indent="0" algn="l" rtl="0">
              <a:lnSpc>
                <a:spcPct val="100000"/>
              </a:lnSpc>
              <a:spcBef>
                <a:spcPts val="0"/>
              </a:spcBef>
              <a:spcAft>
                <a:spcPts val="0"/>
              </a:spcAft>
              <a:buNone/>
            </a:pPr>
            <a:endParaRPr sz="28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დაწერეთ </a:t>
            </a:r>
            <a:r>
              <a:rPr lang="ka-GE" sz="2800" b="0" i="0" u="none" strike="noStrike" dirty="0" smtClean="0">
                <a:solidFill>
                  <a:schemeClr val="lt1"/>
                </a:solidFill>
                <a:latin typeface="Calibri"/>
                <a:ea typeface="Calibri"/>
                <a:cs typeface="Calibri"/>
                <a:sym typeface="Calibri"/>
              </a:rPr>
              <a:t>მოკლე აბზაცი </a:t>
            </a:r>
            <a:r>
              <a:rPr lang="ka-GE" sz="2800" b="0" i="0" u="none" strike="noStrike" dirty="0" smtClean="0">
                <a:solidFill>
                  <a:schemeClr val="lt1"/>
                </a:solidFill>
                <a:latin typeface="Calibri"/>
                <a:ea typeface="Calibri"/>
                <a:cs typeface="Calibri"/>
                <a:sym typeface="Calibri"/>
              </a:rPr>
              <a:t>თქვენი </a:t>
            </a:r>
            <a:r>
              <a:rPr lang="ka-GE" sz="2800" b="0" i="0" u="none" strike="noStrike" dirty="0">
                <a:solidFill>
                  <a:schemeClr val="lt1"/>
                </a:solidFill>
                <a:latin typeface="Calibri"/>
                <a:ea typeface="Calibri"/>
                <a:cs typeface="Calibri"/>
                <a:sym typeface="Calibri"/>
              </a:rPr>
              <a:t>საყვარელი ქალაქის შესახებ.</a:t>
            </a:r>
            <a:endParaRP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50"/>
          <p:cNvPicPr preferRelativeResize="0"/>
          <p:nvPr/>
        </p:nvPicPr>
        <p:blipFill rotWithShape="1">
          <a:blip r:embed="rId3">
            <a:alphaModFix/>
          </a:blip>
          <a:srcRect/>
          <a:stretch/>
        </p:blipFill>
        <p:spPr>
          <a:xfrm>
            <a:off x="768350" y="561340"/>
            <a:ext cx="2164715" cy="969645"/>
          </a:xfrm>
          <a:prstGeom prst="rect">
            <a:avLst/>
          </a:prstGeom>
          <a:noFill/>
          <a:ln>
            <a:noFill/>
          </a:ln>
        </p:spPr>
      </p:pic>
      <p:pic>
        <p:nvPicPr>
          <p:cNvPr id="816" name="Google Shape;816;p50"/>
          <p:cNvPicPr preferRelativeResize="0"/>
          <p:nvPr/>
        </p:nvPicPr>
        <p:blipFill rotWithShape="1">
          <a:blip r:embed="rId4">
            <a:alphaModFix/>
          </a:blip>
          <a:srcRect/>
          <a:stretch/>
        </p:blipFill>
        <p:spPr>
          <a:xfrm>
            <a:off x="2932430" y="561340"/>
            <a:ext cx="2378075" cy="969645"/>
          </a:xfrm>
          <a:prstGeom prst="rect">
            <a:avLst/>
          </a:prstGeom>
          <a:noFill/>
          <a:ln>
            <a:noFill/>
          </a:ln>
        </p:spPr>
      </p:pic>
      <p:sp>
        <p:nvSpPr>
          <p:cNvPr id="817" name="Google Shape;817;p50"/>
          <p:cNvSpPr/>
          <p:nvPr/>
        </p:nvSpPr>
        <p:spPr>
          <a:xfrm>
            <a:off x="6309360" y="518160"/>
            <a:ext cx="5107940" cy="116967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a:solidFill>
                <a:schemeClr val="lt1"/>
              </a:solidFill>
              <a:latin typeface="Calibri"/>
              <a:ea typeface="Calibri"/>
              <a:cs typeface="Calibri"/>
              <a:sym typeface="Calibri"/>
            </a:endParaRPr>
          </a:p>
        </p:txBody>
      </p:sp>
      <p:sp>
        <p:nvSpPr>
          <p:cNvPr id="818" name="Google Shape;818;p50"/>
          <p:cNvSpPr/>
          <p:nvPr/>
        </p:nvSpPr>
        <p:spPr>
          <a:xfrm>
            <a:off x="6057900" y="505111"/>
            <a:ext cx="5328285" cy="11703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Homework</a:t>
            </a:r>
            <a:endParaRPr dirty="0"/>
          </a:p>
          <a:p>
            <a:pPr marL="0" marR="0" lvl="0" indent="0" algn="ctr" rtl="0">
              <a:lnSpc>
                <a:spcPct val="100000"/>
              </a:lnSpc>
              <a:spcBef>
                <a:spcPts val="0"/>
              </a:spcBef>
              <a:spcAft>
                <a:spcPts val="0"/>
              </a:spcAft>
              <a:buNone/>
            </a:pPr>
            <a:r>
              <a:rPr lang="ka-GE" sz="3500" b="0" i="0" u="none" strike="noStrike" dirty="0">
                <a:solidFill>
                  <a:schemeClr val="lt1"/>
                </a:solidFill>
                <a:latin typeface="Calibri"/>
                <a:ea typeface="Calibri"/>
                <a:cs typeface="Calibri"/>
                <a:sym typeface="Calibri"/>
              </a:rPr>
              <a:t>საშინაო დავალება</a:t>
            </a:r>
            <a:endParaRPr dirty="0"/>
          </a:p>
        </p:txBody>
      </p:sp>
      <p:sp>
        <p:nvSpPr>
          <p:cNvPr id="819" name="Google Shape;819;p50"/>
          <p:cNvSpPr/>
          <p:nvPr/>
        </p:nvSpPr>
        <p:spPr>
          <a:xfrm>
            <a:off x="663509" y="2278380"/>
            <a:ext cx="4986664" cy="403538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GB" sz="2000" b="0" i="0" u="none" strike="noStrike" dirty="0" smtClean="0">
                <a:solidFill>
                  <a:schemeClr val="lt1"/>
                </a:solidFill>
                <a:latin typeface="Calibri" pitchFamily="34" charset="0"/>
                <a:ea typeface="Calibri"/>
                <a:cs typeface="Calibri"/>
                <a:sym typeface="Calibri"/>
              </a:rPr>
              <a:t>My dream city where I would like to live is London. This a diverse city . You meet people of any nationality here. The museums are amazing. You can go sightseeing everyday and see something new. Of </a:t>
            </a:r>
            <a:r>
              <a:rPr lang="en-GB" sz="2000" b="0" i="0" u="none" strike="noStrike" dirty="0" smtClean="0">
                <a:solidFill>
                  <a:schemeClr val="lt1"/>
                </a:solidFill>
                <a:latin typeface="Calibri" pitchFamily="34" charset="0"/>
                <a:ea typeface="Calibri"/>
                <a:cs typeface="Calibri"/>
                <a:sym typeface="Calibri"/>
              </a:rPr>
              <a:t>course</a:t>
            </a:r>
            <a:r>
              <a:rPr lang="ka-GE" sz="2000" b="0" i="0" u="none" strike="noStrike" dirty="0" smtClean="0">
                <a:solidFill>
                  <a:schemeClr val="lt1"/>
                </a:solidFill>
                <a:latin typeface="Calibri" pitchFamily="34" charset="0"/>
                <a:ea typeface="Calibri"/>
                <a:cs typeface="Calibri"/>
                <a:sym typeface="Calibri"/>
              </a:rPr>
              <a:t>,</a:t>
            </a:r>
            <a:r>
              <a:rPr lang="en-GB" sz="2000" b="0" i="0" u="none" strike="noStrike" dirty="0" smtClean="0">
                <a:solidFill>
                  <a:schemeClr val="lt1"/>
                </a:solidFill>
                <a:latin typeface="Calibri" pitchFamily="34" charset="0"/>
                <a:ea typeface="Calibri"/>
                <a:cs typeface="Calibri"/>
                <a:sym typeface="Calibri"/>
              </a:rPr>
              <a:t> </a:t>
            </a:r>
            <a:r>
              <a:rPr lang="en-GB" sz="2000" b="0" i="0" u="none" strike="noStrike" dirty="0" smtClean="0">
                <a:solidFill>
                  <a:schemeClr val="lt1"/>
                </a:solidFill>
                <a:latin typeface="Calibri" pitchFamily="34" charset="0"/>
                <a:ea typeface="Calibri"/>
                <a:cs typeface="Calibri"/>
                <a:sym typeface="Calibri"/>
              </a:rPr>
              <a:t>as any other city, this one is crowded as</a:t>
            </a:r>
            <a:r>
              <a:rPr lang="en-GB" sz="2000" dirty="0" smtClean="0">
                <a:solidFill>
                  <a:schemeClr val="lt1"/>
                </a:solidFill>
                <a:latin typeface="Calibri" pitchFamily="34" charset="0"/>
                <a:ea typeface="Calibri"/>
                <a:cs typeface="Calibri"/>
                <a:sym typeface="Calibri"/>
              </a:rPr>
              <a:t> well</a:t>
            </a:r>
            <a:r>
              <a:rPr lang="en-GB" sz="2000" b="0" i="0" u="none" strike="noStrike" dirty="0" smtClean="0">
                <a:solidFill>
                  <a:schemeClr val="lt1"/>
                </a:solidFill>
                <a:latin typeface="Calibri" pitchFamily="34" charset="0"/>
                <a:ea typeface="Calibri"/>
                <a:cs typeface="Calibri"/>
                <a:sym typeface="Calibri"/>
              </a:rPr>
              <a:t>, but on the other hand, you can learn about cultural differences here. I have been dreaming of visiting London Eye and the Buckingham Palace. I really hope I will live there one day.</a:t>
            </a:r>
            <a:endParaRPr lang="en-GB" sz="2000" b="0" i="0" u="none" strike="noStrike" dirty="0">
              <a:solidFill>
                <a:schemeClr val="lt1"/>
              </a:solidFill>
              <a:latin typeface="Calibri" pitchFamily="34" charset="0"/>
              <a:ea typeface="Calibri"/>
              <a:cs typeface="Calibri"/>
              <a:sym typeface="Calibri"/>
            </a:endParaRPr>
          </a:p>
        </p:txBody>
      </p:sp>
      <p:pic>
        <p:nvPicPr>
          <p:cNvPr id="820" name="Google Shape;820;p50"/>
          <p:cNvPicPr preferRelativeResize="0"/>
          <p:nvPr/>
        </p:nvPicPr>
        <p:blipFill rotWithShape="1">
          <a:blip r:embed="rId5">
            <a:alphaModFix/>
          </a:blip>
          <a:srcRect/>
          <a:stretch/>
        </p:blipFill>
        <p:spPr>
          <a:xfrm>
            <a:off x="6044268" y="2710351"/>
            <a:ext cx="5638123" cy="31714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4" name="Google Shape;144;p5"/>
          <p:cNvGrpSpPr/>
          <p:nvPr/>
        </p:nvGrpSpPr>
        <p:grpSpPr>
          <a:xfrm>
            <a:off x="1171899" y="281813"/>
            <a:ext cx="9147859" cy="5819349"/>
            <a:chOff x="377538" y="-996323"/>
            <a:chExt cx="9147859" cy="5819349"/>
          </a:xfrm>
        </p:grpSpPr>
        <p:sp>
          <p:nvSpPr>
            <p:cNvPr id="145" name="Google Shape;145;p5"/>
            <p:cNvSpPr/>
            <p:nvPr/>
          </p:nvSpPr>
          <p:spPr>
            <a:xfrm>
              <a:off x="4129284" y="1198071"/>
              <a:ext cx="1932152" cy="1219597"/>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txBox="1"/>
            <p:nvPr/>
          </p:nvSpPr>
          <p:spPr>
            <a:xfrm>
              <a:off x="4412241" y="1376677"/>
              <a:ext cx="1366238" cy="862385"/>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ka-GE" sz="2200" b="0" i="0" u="none" strike="noStrike" dirty="0">
                  <a:solidFill>
                    <a:schemeClr val="lt1"/>
                  </a:solidFill>
                  <a:latin typeface="Calibri"/>
                  <a:ea typeface="Calibri"/>
                  <a:cs typeface="Calibri"/>
                  <a:sym typeface="Calibri"/>
                </a:rPr>
                <a:t>Vocabulary  ლექსიკა</a:t>
              </a:r>
              <a:endParaRPr sz="2200" b="0" i="0" u="none" strike="noStrike" dirty="0">
                <a:solidFill>
                  <a:schemeClr val="lt1"/>
                </a:solidFill>
                <a:latin typeface="Calibri"/>
                <a:ea typeface="Calibri"/>
                <a:cs typeface="Calibri"/>
                <a:sym typeface="Calibri"/>
              </a:endParaRPr>
            </a:p>
          </p:txBody>
        </p:sp>
        <p:sp>
          <p:nvSpPr>
            <p:cNvPr id="148" name="Google Shape;148;p5"/>
            <p:cNvSpPr txBox="1"/>
            <p:nvPr/>
          </p:nvSpPr>
          <p:spPr>
            <a:xfrm rot="383058">
              <a:off x="3101758" y="756655"/>
              <a:ext cx="109823" cy="10982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700"/>
                <a:buFont typeface="Calibri"/>
                <a:buNone/>
              </a:pPr>
              <a:endParaRPr sz="700" b="0" i="0" u="none" strike="noStrike">
                <a:solidFill>
                  <a:schemeClr val="dk1"/>
                </a:solidFill>
                <a:latin typeface="Calibri"/>
                <a:ea typeface="Calibri"/>
                <a:cs typeface="Calibri"/>
                <a:sym typeface="Calibri"/>
              </a:endParaRPr>
            </a:p>
          </p:txBody>
        </p:sp>
        <p:sp>
          <p:nvSpPr>
            <p:cNvPr id="149" name="Google Shape;149;p5"/>
            <p:cNvSpPr/>
            <p:nvPr/>
          </p:nvSpPr>
          <p:spPr>
            <a:xfrm>
              <a:off x="1022785" y="-593375"/>
              <a:ext cx="1879375" cy="1150143"/>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txBox="1"/>
            <p:nvPr/>
          </p:nvSpPr>
          <p:spPr>
            <a:xfrm>
              <a:off x="1251329" y="-381362"/>
              <a:ext cx="1475086" cy="813273"/>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borough</a:t>
              </a:r>
              <a:endParaRPr sz="2000" b="0" i="0" u="none" strike="noStrike" dirty="0">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(n.)</a:t>
              </a:r>
              <a:endParaRPr dirty="0"/>
            </a:p>
          </p:txBody>
        </p:sp>
        <p:sp>
          <p:nvSpPr>
            <p:cNvPr id="152" name="Google Shape;152;p5"/>
            <p:cNvSpPr txBox="1"/>
            <p:nvPr/>
          </p:nvSpPr>
          <p:spPr>
            <a:xfrm rot="-442603">
              <a:off x="6801161" y="793436"/>
              <a:ext cx="69601" cy="696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a:solidFill>
                  <a:schemeClr val="dk1"/>
                </a:solidFill>
                <a:latin typeface="Calibri"/>
                <a:ea typeface="Calibri"/>
                <a:cs typeface="Calibri"/>
                <a:sym typeface="Calibri"/>
              </a:endParaRPr>
            </a:p>
          </p:txBody>
        </p:sp>
        <p:sp>
          <p:nvSpPr>
            <p:cNvPr id="153" name="Google Shape;153;p5"/>
            <p:cNvSpPr/>
            <p:nvPr/>
          </p:nvSpPr>
          <p:spPr>
            <a:xfrm>
              <a:off x="4259685" y="-996323"/>
              <a:ext cx="1833901" cy="115532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txBox="1"/>
            <p:nvPr/>
          </p:nvSpPr>
          <p:spPr>
            <a:xfrm>
              <a:off x="4297621" y="-830146"/>
              <a:ext cx="1833901" cy="816935"/>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skyscraper</a:t>
              </a:r>
              <a:endParaRPr dirty="0"/>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(n.)</a:t>
              </a:r>
              <a:endParaRPr dirty="0"/>
            </a:p>
          </p:txBody>
        </p:sp>
        <p:sp>
          <p:nvSpPr>
            <p:cNvPr id="157" name="Google Shape;157;p5"/>
            <p:cNvSpPr/>
            <p:nvPr/>
          </p:nvSpPr>
          <p:spPr>
            <a:xfrm>
              <a:off x="7135905" y="-549613"/>
              <a:ext cx="1867294" cy="1464967"/>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txBox="1"/>
            <p:nvPr/>
          </p:nvSpPr>
          <p:spPr>
            <a:xfrm>
              <a:off x="7168935" y="-385394"/>
              <a:ext cx="1884782" cy="1035889"/>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700"/>
                </a:spcBef>
                <a:spcAft>
                  <a:spcPts val="0"/>
                </a:spcAft>
                <a:buClr>
                  <a:schemeClr val="lt1"/>
                </a:buClr>
                <a:buSzPts val="2000"/>
                <a:buFont typeface="Calibri"/>
                <a:buNone/>
              </a:pPr>
              <a:r>
                <a:rPr lang="en-US" sz="2000" b="0" i="0" u="none" strike="noStrike" dirty="0" smtClean="0">
                  <a:solidFill>
                    <a:schemeClr val="lt1"/>
                  </a:solidFill>
                  <a:latin typeface="Calibri"/>
                  <a:ea typeface="Calibri"/>
                  <a:cs typeface="Calibri"/>
                  <a:sym typeface="Calibri"/>
                </a:rPr>
                <a:t>motor</a:t>
              </a:r>
              <a:r>
                <a:rPr lang="ka-GE" sz="2000" b="0" i="0" u="none" strike="noStrike" dirty="0" smtClean="0">
                  <a:solidFill>
                    <a:schemeClr val="lt1"/>
                  </a:solidFill>
                  <a:latin typeface="Calibri"/>
                  <a:ea typeface="Calibri"/>
                  <a:cs typeface="Calibri"/>
                  <a:sym typeface="Calibri"/>
                </a:rPr>
                <a:t>way</a:t>
              </a:r>
              <a:endParaRPr sz="2000" b="0" i="0" u="none" strike="noStrike" dirty="0">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(n.)</a:t>
              </a:r>
              <a:endParaRPr dirty="0"/>
            </a:p>
          </p:txBody>
        </p:sp>
        <p:sp>
          <p:nvSpPr>
            <p:cNvPr id="160" name="Google Shape;160;p5"/>
            <p:cNvSpPr txBox="1"/>
            <p:nvPr/>
          </p:nvSpPr>
          <p:spPr>
            <a:xfrm rot="2779632">
              <a:off x="6669199" y="2583304"/>
              <a:ext cx="151626" cy="15162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000"/>
                <a:buFont typeface="Calibri"/>
                <a:buNone/>
              </a:pPr>
              <a:endParaRPr sz="1000" b="0" i="0" u="none" strike="noStrike">
                <a:solidFill>
                  <a:schemeClr val="dk1"/>
                </a:solidFill>
                <a:latin typeface="Calibri"/>
                <a:ea typeface="Calibri"/>
                <a:cs typeface="Calibri"/>
                <a:sym typeface="Calibri"/>
              </a:endParaRPr>
            </a:p>
          </p:txBody>
        </p:sp>
        <p:sp>
          <p:nvSpPr>
            <p:cNvPr id="161" name="Google Shape;161;p5"/>
            <p:cNvSpPr/>
            <p:nvPr/>
          </p:nvSpPr>
          <p:spPr>
            <a:xfrm>
              <a:off x="7546533" y="1393039"/>
              <a:ext cx="1978864" cy="1464967"/>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txBox="1"/>
            <p:nvPr/>
          </p:nvSpPr>
          <p:spPr>
            <a:xfrm>
              <a:off x="7633562" y="1556437"/>
              <a:ext cx="1732931" cy="1035889"/>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suburb</a:t>
              </a:r>
              <a:endParaRPr dirty="0"/>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(n.)</a:t>
              </a:r>
              <a:endParaRPr dirty="0"/>
            </a:p>
          </p:txBody>
        </p:sp>
        <p:sp>
          <p:nvSpPr>
            <p:cNvPr id="164" name="Google Shape;164;p5"/>
            <p:cNvSpPr txBox="1"/>
            <p:nvPr/>
          </p:nvSpPr>
          <p:spPr>
            <a:xfrm rot="-4881727">
              <a:off x="4959496" y="2339336"/>
              <a:ext cx="73743" cy="7374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a:solidFill>
                  <a:schemeClr val="dk1"/>
                </a:solidFill>
                <a:latin typeface="Calibri"/>
                <a:ea typeface="Calibri"/>
                <a:cs typeface="Calibri"/>
                <a:sym typeface="Calibri"/>
              </a:endParaRPr>
            </a:p>
          </p:txBody>
        </p:sp>
        <p:sp>
          <p:nvSpPr>
            <p:cNvPr id="165" name="Google Shape;165;p5"/>
            <p:cNvSpPr/>
            <p:nvPr/>
          </p:nvSpPr>
          <p:spPr>
            <a:xfrm>
              <a:off x="5498149" y="3339393"/>
              <a:ext cx="2224597" cy="1429559"/>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txBox="1"/>
            <p:nvPr/>
          </p:nvSpPr>
          <p:spPr>
            <a:xfrm>
              <a:off x="5853500" y="3546009"/>
              <a:ext cx="1573027" cy="1010851"/>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smtClean="0">
                  <a:solidFill>
                    <a:schemeClr val="bg1"/>
                  </a:solidFill>
                  <a:latin typeface="Calibri" pitchFamily="34" charset="0"/>
                </a:rPr>
                <a:t>commuting</a:t>
              </a:r>
              <a:endParaRPr sz="2000" dirty="0">
                <a:solidFill>
                  <a:schemeClr val="bg1"/>
                </a:solidFill>
                <a:latin typeface="Calibri" pitchFamily="34" charset="0"/>
              </a:endParaRPr>
            </a:p>
            <a:p>
              <a:pPr marL="0" marR="0" lvl="0" indent="0" algn="ctr" rtl="0">
                <a:lnSpc>
                  <a:spcPct val="90000"/>
                </a:lnSpc>
                <a:spcBef>
                  <a:spcPts val="700"/>
                </a:spcBef>
                <a:spcAft>
                  <a:spcPts val="0"/>
                </a:spcAft>
                <a:buClr>
                  <a:schemeClr val="lt1"/>
                </a:buClr>
                <a:buSzPts val="1800"/>
                <a:buFont typeface="Calibri"/>
                <a:buNone/>
              </a:pPr>
              <a:r>
                <a:rPr lang="ka-GE" sz="2000" b="0" i="0" u="none" strike="noStrike" dirty="0" smtClean="0">
                  <a:solidFill>
                    <a:schemeClr val="bg1"/>
                  </a:solidFill>
                  <a:latin typeface="Calibri"/>
                  <a:ea typeface="Calibri"/>
                  <a:cs typeface="Calibri"/>
                  <a:sym typeface="Calibri"/>
                </a:rPr>
                <a:t>(</a:t>
              </a:r>
              <a:r>
                <a:rPr lang="en-US" sz="2000" dirty="0" smtClean="0">
                  <a:solidFill>
                    <a:schemeClr val="bg1"/>
                  </a:solidFill>
                  <a:latin typeface="Calibri"/>
                  <a:ea typeface="Calibri"/>
                  <a:cs typeface="Calibri"/>
                  <a:sym typeface="Calibri"/>
                </a:rPr>
                <a:t>n.</a:t>
              </a:r>
              <a:r>
                <a:rPr lang="ka-GE" sz="2000" b="0" i="0" u="none" strike="noStrike" dirty="0" smtClean="0">
                  <a:solidFill>
                    <a:schemeClr val="bg1"/>
                  </a:solidFill>
                  <a:latin typeface="Calibri"/>
                  <a:ea typeface="Calibri"/>
                  <a:cs typeface="Calibri"/>
                  <a:sym typeface="Calibri"/>
                </a:rPr>
                <a:t>)</a:t>
              </a:r>
              <a:endParaRPr sz="2000" dirty="0">
                <a:solidFill>
                  <a:schemeClr val="bg1"/>
                </a:solidFill>
                <a:latin typeface="Calibri" pitchFamily="34" charset="0"/>
              </a:endParaRPr>
            </a:p>
          </p:txBody>
        </p:sp>
        <p:sp>
          <p:nvSpPr>
            <p:cNvPr id="168" name="Google Shape;168;p5"/>
            <p:cNvSpPr txBox="1"/>
            <p:nvPr/>
          </p:nvSpPr>
          <p:spPr>
            <a:xfrm rot="-2411741">
              <a:off x="3218501" y="2554814"/>
              <a:ext cx="172348" cy="1723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p:txBody>
        </p:sp>
        <p:sp>
          <p:nvSpPr>
            <p:cNvPr id="169" name="Google Shape;169;p5"/>
            <p:cNvSpPr/>
            <p:nvPr/>
          </p:nvSpPr>
          <p:spPr>
            <a:xfrm>
              <a:off x="2340833" y="3288738"/>
              <a:ext cx="1882908" cy="153428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txBox="1"/>
            <p:nvPr/>
          </p:nvSpPr>
          <p:spPr>
            <a:xfrm>
              <a:off x="2380638" y="3404245"/>
              <a:ext cx="1772000" cy="108490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dirty="0" smtClean="0">
                  <a:solidFill>
                    <a:schemeClr val="lt1"/>
                  </a:solidFill>
                  <a:latin typeface="Calibri"/>
                  <a:ea typeface="Calibri"/>
                  <a:cs typeface="Calibri"/>
                  <a:sym typeface="Calibri"/>
                </a:rPr>
                <a:t>city</a:t>
              </a:r>
              <a:r>
                <a:rPr lang="ka-GE" sz="2000" b="0" i="0" u="none" strike="noStrike" dirty="0" smtClean="0">
                  <a:solidFill>
                    <a:schemeClr val="lt1"/>
                  </a:solidFill>
                  <a:latin typeface="Calibri"/>
                  <a:ea typeface="Calibri"/>
                  <a:cs typeface="Calibri"/>
                  <a:sym typeface="Calibri"/>
                </a:rPr>
                <a:t> </a:t>
              </a:r>
              <a:r>
                <a:rPr lang="en-US" sz="2000" b="0" i="0" u="none" strike="noStrike" dirty="0" err="1" smtClean="0">
                  <a:solidFill>
                    <a:schemeClr val="lt1"/>
                  </a:solidFill>
                  <a:latin typeface="Calibri"/>
                  <a:ea typeface="Calibri"/>
                  <a:cs typeface="Calibri"/>
                  <a:sym typeface="Calibri"/>
                </a:rPr>
                <a:t>centr</a:t>
              </a:r>
              <a:r>
                <a:rPr lang="en-US" sz="2000" dirty="0" err="1" smtClean="0">
                  <a:solidFill>
                    <a:schemeClr val="lt1"/>
                  </a:solidFill>
                  <a:latin typeface="Calibri"/>
                  <a:ea typeface="Calibri"/>
                  <a:cs typeface="Calibri"/>
                  <a:sym typeface="Calibri"/>
                </a:rPr>
                <a:t>e</a:t>
              </a:r>
              <a:endParaRPr sz="2000" b="0" i="0" u="none" strike="noStrike" dirty="0">
                <a:solidFill>
                  <a:schemeClr val="lt1"/>
                </a:solidFill>
                <a:latin typeface="Calibri"/>
                <a:ea typeface="Calibri"/>
                <a:cs typeface="Calibri"/>
                <a:sym typeface="Calibri"/>
              </a:endParaRPr>
            </a:p>
            <a:p>
              <a:pPr marL="0" marR="0" lvl="0" indent="0" algn="ctr" rtl="0">
                <a:lnSpc>
                  <a:spcPct val="90000"/>
                </a:lnSpc>
                <a:spcBef>
                  <a:spcPts val="70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(n.)</a:t>
              </a:r>
              <a:endParaRPr sz="2000" b="0" i="0" u="none" strike="noStrike" dirty="0">
                <a:solidFill>
                  <a:schemeClr val="lt1"/>
                </a:solidFill>
                <a:latin typeface="Calibri"/>
                <a:ea typeface="Calibri"/>
                <a:cs typeface="Calibri"/>
                <a:sym typeface="Calibri"/>
              </a:endParaRPr>
            </a:p>
          </p:txBody>
        </p:sp>
        <p:sp>
          <p:nvSpPr>
            <p:cNvPr id="173" name="Google Shape;173;p5"/>
            <p:cNvSpPr/>
            <p:nvPr/>
          </p:nvSpPr>
          <p:spPr>
            <a:xfrm>
              <a:off x="409866" y="1453818"/>
              <a:ext cx="2105149" cy="149960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txBox="1"/>
            <p:nvPr/>
          </p:nvSpPr>
          <p:spPr>
            <a:xfrm>
              <a:off x="377538" y="1670574"/>
              <a:ext cx="2105551" cy="106038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ka-GE" sz="2000" b="0" i="0" u="none" strike="noStrike" dirty="0">
                  <a:solidFill>
                    <a:schemeClr val="lt1"/>
                  </a:solidFill>
                  <a:latin typeface="Calibri"/>
                  <a:ea typeface="Calibri"/>
                  <a:cs typeface="Calibri"/>
                  <a:sym typeface="Calibri"/>
                </a:rPr>
                <a:t>crowded </a:t>
              </a:r>
              <a:endParaRPr dirty="0"/>
            </a:p>
            <a:p>
              <a:pPr lvl="0" algn="ctr"/>
              <a:r>
                <a:rPr lang="en-US" sz="2000" dirty="0">
                  <a:solidFill>
                    <a:schemeClr val="lt1"/>
                  </a:solidFill>
                  <a:latin typeface="Calibri"/>
                  <a:ea typeface="Calibri"/>
                  <a:cs typeface="Calibri"/>
                  <a:sym typeface="Calibri"/>
                </a:rPr>
                <a:t>(adj.)</a:t>
              </a:r>
            </a:p>
          </p:txBody>
        </p:sp>
      </p:grpSp>
      <p:sp>
        <p:nvSpPr>
          <p:cNvPr id="175" name="Google Shape;175;p5"/>
          <p:cNvSpPr/>
          <p:nvPr/>
        </p:nvSpPr>
        <p:spPr>
          <a:xfrm>
            <a:off x="1522056" y="1636887"/>
            <a:ext cx="2331043" cy="60793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პატარა ქალაქი, დაბა</a:t>
            </a:r>
            <a:endParaRPr sz="1800" b="0" i="0" u="none" strike="noStrike" dirty="0">
              <a:solidFill>
                <a:schemeClr val="lt1"/>
              </a:solidFill>
              <a:latin typeface="Calibri"/>
              <a:ea typeface="Calibri"/>
              <a:cs typeface="Calibri"/>
              <a:sym typeface="Calibri"/>
            </a:endParaRPr>
          </a:p>
        </p:txBody>
      </p:sp>
      <p:sp>
        <p:nvSpPr>
          <p:cNvPr id="176" name="Google Shape;176;p5"/>
          <p:cNvSpPr/>
          <p:nvPr/>
        </p:nvSpPr>
        <p:spPr>
          <a:xfrm>
            <a:off x="4970174" y="1156061"/>
            <a:ext cx="2040166" cy="66324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smtClean="0">
                <a:solidFill>
                  <a:schemeClr val="lt1"/>
                </a:solidFill>
                <a:latin typeface="Calibri"/>
                <a:ea typeface="Calibri"/>
                <a:cs typeface="Calibri"/>
                <a:sym typeface="Calibri"/>
              </a:rPr>
              <a:t>ცათამბჯენი</a:t>
            </a:r>
            <a:endParaRPr sz="1800" b="0" i="0" u="none" strike="noStrike" dirty="0">
              <a:solidFill>
                <a:schemeClr val="lt1"/>
              </a:solidFill>
              <a:latin typeface="Calibri"/>
              <a:ea typeface="Calibri"/>
              <a:cs typeface="Calibri"/>
              <a:sym typeface="Calibri"/>
            </a:endParaRPr>
          </a:p>
        </p:txBody>
      </p:sp>
      <p:sp>
        <p:nvSpPr>
          <p:cNvPr id="177" name="Google Shape;177;p5"/>
          <p:cNvSpPr/>
          <p:nvPr/>
        </p:nvSpPr>
        <p:spPr>
          <a:xfrm>
            <a:off x="6184517" y="5729406"/>
            <a:ext cx="2664670" cy="74351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მგზავრობა სახლიდან </a:t>
            </a:r>
            <a:endParaRPr dirty="0"/>
          </a:p>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სამსახურამდე</a:t>
            </a:r>
            <a:endParaRPr sz="1800" b="0" i="0" u="none" strike="noStrike" dirty="0">
              <a:solidFill>
                <a:schemeClr val="lt1"/>
              </a:solidFill>
              <a:latin typeface="Calibri"/>
              <a:ea typeface="Calibri"/>
              <a:cs typeface="Calibri"/>
              <a:sym typeface="Calibri"/>
            </a:endParaRPr>
          </a:p>
        </p:txBody>
      </p:sp>
      <p:sp>
        <p:nvSpPr>
          <p:cNvPr id="178" name="Google Shape;178;p5"/>
          <p:cNvSpPr/>
          <p:nvPr/>
        </p:nvSpPr>
        <p:spPr>
          <a:xfrm>
            <a:off x="986702" y="3800023"/>
            <a:ext cx="2521436" cy="68718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გადავსებული, სავსე</a:t>
            </a:r>
            <a:endParaRPr sz="1800" b="0" i="0" u="none" strike="noStrike" dirty="0">
              <a:solidFill>
                <a:schemeClr val="lt1"/>
              </a:solidFill>
              <a:latin typeface="Calibri"/>
              <a:ea typeface="Calibri"/>
              <a:cs typeface="Calibri"/>
              <a:sym typeface="Calibri"/>
            </a:endParaRPr>
          </a:p>
        </p:txBody>
      </p:sp>
      <p:sp>
        <p:nvSpPr>
          <p:cNvPr id="180" name="Google Shape;180;p5"/>
          <p:cNvSpPr/>
          <p:nvPr/>
        </p:nvSpPr>
        <p:spPr>
          <a:xfrm>
            <a:off x="2941565" y="5627465"/>
            <a:ext cx="2171548" cy="60233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ქალაქის ცენტრი</a:t>
            </a:r>
            <a:endParaRPr sz="1800" b="0" i="0" u="none" strike="noStrike" dirty="0">
              <a:solidFill>
                <a:schemeClr val="lt1"/>
              </a:solidFill>
              <a:latin typeface="Calibri"/>
              <a:ea typeface="Calibri"/>
              <a:cs typeface="Calibri"/>
              <a:sym typeface="Calibri"/>
            </a:endParaRPr>
          </a:p>
        </p:txBody>
      </p:sp>
      <p:sp>
        <p:nvSpPr>
          <p:cNvPr id="181" name="Google Shape;181;p5"/>
          <p:cNvSpPr/>
          <p:nvPr/>
        </p:nvSpPr>
        <p:spPr>
          <a:xfrm>
            <a:off x="8469531" y="3696120"/>
            <a:ext cx="1850227" cy="682453"/>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600" b="0" i="0" u="none" strike="noStrike">
                <a:solidFill>
                  <a:schemeClr val="lt1"/>
                </a:solidFill>
                <a:latin typeface="Calibri"/>
                <a:ea typeface="Calibri"/>
                <a:cs typeface="Calibri"/>
                <a:sym typeface="Calibri"/>
              </a:rPr>
              <a:t>გარეუბანი</a:t>
            </a:r>
            <a:endParaRPr sz="1600" b="0" i="0" u="none" strike="noStrike">
              <a:solidFill>
                <a:schemeClr val="lt1"/>
              </a:solidFill>
              <a:latin typeface="Calibri"/>
              <a:ea typeface="Calibri"/>
              <a:cs typeface="Calibri"/>
              <a:sym typeface="Calibri"/>
            </a:endParaRPr>
          </a:p>
        </p:txBody>
      </p:sp>
      <p:sp>
        <p:nvSpPr>
          <p:cNvPr id="182" name="Google Shape;182;p5"/>
          <p:cNvSpPr/>
          <p:nvPr/>
        </p:nvSpPr>
        <p:spPr>
          <a:xfrm>
            <a:off x="7957361" y="1857675"/>
            <a:ext cx="2101161" cy="64399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1800" b="0" i="0" u="none" strike="noStrike" dirty="0">
                <a:solidFill>
                  <a:schemeClr val="lt1"/>
                </a:solidFill>
                <a:latin typeface="Calibri"/>
                <a:ea typeface="Calibri"/>
                <a:cs typeface="Calibri"/>
                <a:sym typeface="Calibri"/>
              </a:rPr>
              <a:t>ავტომაგისტრალი</a:t>
            </a:r>
            <a:endParaRPr sz="1800" b="0" i="0" u="none" strike="noStrike" dirty="0">
              <a:solidFill>
                <a:schemeClr val="lt1"/>
              </a:solidFill>
              <a:latin typeface="Calibri"/>
              <a:ea typeface="Calibri"/>
              <a:cs typeface="Calibri"/>
              <a:sym typeface="Calibri"/>
            </a:endParaRPr>
          </a:p>
        </p:txBody>
      </p:sp>
      <p:cxnSp>
        <p:nvCxnSpPr>
          <p:cNvPr id="3" name="Straight Connector 2"/>
          <p:cNvCxnSpPr>
            <a:stCxn id="145" idx="0"/>
          </p:cNvCxnSpPr>
          <p:nvPr/>
        </p:nvCxnSpPr>
        <p:spPr>
          <a:xfrm flipV="1">
            <a:off x="5889721" y="1240182"/>
            <a:ext cx="0" cy="1236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6547362" y="1765166"/>
            <a:ext cx="2282739" cy="1206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47362" y="3365828"/>
            <a:ext cx="2500116" cy="355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21577" y="3721679"/>
            <a:ext cx="902554" cy="1368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72000" y="3721679"/>
            <a:ext cx="859809" cy="1464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74" idx="3"/>
          </p:cNvCxnSpPr>
          <p:nvPr/>
        </p:nvCxnSpPr>
        <p:spPr>
          <a:xfrm flipH="1">
            <a:off x="3277450" y="3123050"/>
            <a:ext cx="2070855" cy="355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804215" y="1520005"/>
            <a:ext cx="2484299" cy="167148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6"/>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188" name="Google Shape;188;p6"/>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189" name="Google Shape;189;p6"/>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190" name="Google Shape;190;p6"/>
          <p:cNvGrpSpPr/>
          <p:nvPr/>
        </p:nvGrpSpPr>
        <p:grpSpPr>
          <a:xfrm>
            <a:off x="4361687" y="1986292"/>
            <a:ext cx="3685033" cy="2504748"/>
            <a:chOff x="2921487" y="39716"/>
            <a:chExt cx="2137424" cy="970760"/>
          </a:xfrm>
        </p:grpSpPr>
        <p:sp>
          <p:nvSpPr>
            <p:cNvPr id="191" name="Google Shape;191;p6"/>
            <p:cNvSpPr/>
            <p:nvPr/>
          </p:nvSpPr>
          <p:spPr>
            <a:xfrm>
              <a:off x="2921487" y="39716"/>
              <a:ext cx="2137424"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skyscraper</a:t>
              </a:r>
              <a:endParaRPr/>
            </a:p>
            <a:p>
              <a:pPr marL="0" marR="0" lvl="0" indent="0" algn="ctr" rtl="0">
                <a:lnSpc>
                  <a:spcPct val="100000"/>
                </a:lnSpc>
                <a:spcBef>
                  <a:spcPts val="0"/>
                </a:spcBef>
                <a:spcAft>
                  <a:spcPts val="0"/>
                </a:spcAft>
                <a:buNone/>
              </a:pPr>
              <a:r>
                <a:rPr lang="ka-GE" sz="4400" b="0" i="0" u="none" strike="noStrike">
                  <a:solidFill>
                    <a:schemeClr val="lt1"/>
                  </a:solidFill>
                  <a:latin typeface="Calibri"/>
                  <a:ea typeface="Calibri"/>
                  <a:cs typeface="Calibri"/>
                  <a:sym typeface="Calibri"/>
                </a:rPr>
                <a:t>(n.)</a:t>
              </a:r>
              <a:endParaRPr/>
            </a:p>
          </p:txBody>
        </p:sp>
        <p:sp>
          <p:nvSpPr>
            <p:cNvPr id="192" name="Google Shape;192;p6"/>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193" name="Google Shape;193;p6"/>
          <p:cNvSpPr/>
          <p:nvPr/>
        </p:nvSpPr>
        <p:spPr>
          <a:xfrm>
            <a:off x="4443391" y="4232791"/>
            <a:ext cx="3683676" cy="101549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smtClean="0">
                <a:solidFill>
                  <a:schemeClr val="lt1"/>
                </a:solidFill>
                <a:latin typeface="Calibri"/>
                <a:ea typeface="Calibri"/>
                <a:cs typeface="Calibri"/>
                <a:sym typeface="Calibri"/>
              </a:rPr>
              <a:t>ცათამბჯენი</a:t>
            </a:r>
            <a:endParaRPr sz="2800" b="0" i="0" u="none" strike="noStrike" dirty="0">
              <a:solidFill>
                <a:schemeClr val="lt1"/>
              </a:solidFill>
              <a:latin typeface="Calibri"/>
              <a:ea typeface="Calibri"/>
              <a:cs typeface="Calibri"/>
              <a:sym typeface="Calibri"/>
            </a:endParaRPr>
          </a:p>
        </p:txBody>
      </p:sp>
      <p:sp>
        <p:nvSpPr>
          <p:cNvPr id="194" name="Google Shape;194;p6"/>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7"/>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00" name="Google Shape;200;p7"/>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01" name="Google Shape;201;p7"/>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202" name="Google Shape;202;p7"/>
          <p:cNvGrpSpPr/>
          <p:nvPr/>
        </p:nvGrpSpPr>
        <p:grpSpPr>
          <a:xfrm>
            <a:off x="4313128" y="2147483"/>
            <a:ext cx="3944201" cy="2668705"/>
            <a:chOff x="2913205" y="140201"/>
            <a:chExt cx="2302117" cy="970760"/>
          </a:xfrm>
        </p:grpSpPr>
        <p:sp>
          <p:nvSpPr>
            <p:cNvPr id="203" name="Google Shape;203;p7"/>
            <p:cNvSpPr/>
            <p:nvPr/>
          </p:nvSpPr>
          <p:spPr>
            <a:xfrm>
              <a:off x="2913205" y="140201"/>
              <a:ext cx="2302117"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0" i="0" u="none" strike="noStrike" dirty="0" smtClean="0">
                  <a:solidFill>
                    <a:schemeClr val="lt1"/>
                  </a:solidFill>
                  <a:latin typeface="Calibri"/>
                  <a:ea typeface="Calibri"/>
                  <a:cs typeface="Calibri"/>
                  <a:sym typeface="Calibri"/>
                </a:rPr>
                <a:t>motor</a:t>
              </a:r>
              <a:r>
                <a:rPr lang="ka-GE" sz="4400" b="0" i="0" u="none" strike="noStrike" dirty="0" smtClean="0">
                  <a:solidFill>
                    <a:schemeClr val="lt1"/>
                  </a:solidFill>
                  <a:latin typeface="Calibri"/>
                  <a:ea typeface="Calibri"/>
                  <a:cs typeface="Calibri"/>
                  <a:sym typeface="Calibri"/>
                </a:rPr>
                <a:t>way</a:t>
              </a:r>
              <a:endParaRPr sz="4400" b="0" i="0" u="none" strike="noStrik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(n.)</a:t>
              </a:r>
              <a:endParaRPr dirty="0"/>
            </a:p>
          </p:txBody>
        </p:sp>
        <p:sp>
          <p:nvSpPr>
            <p:cNvPr id="204" name="Google Shape;204;p7"/>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05" name="Google Shape;205;p7"/>
          <p:cNvSpPr/>
          <p:nvPr/>
        </p:nvSpPr>
        <p:spPr>
          <a:xfrm>
            <a:off x="4503476" y="4495126"/>
            <a:ext cx="3753853" cy="97003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ავტომაგისტრალი</a:t>
            </a:r>
            <a:endParaRPr sz="2800" b="0" i="0" u="none" strike="noStrike">
              <a:solidFill>
                <a:schemeClr val="lt1"/>
              </a:solidFill>
              <a:latin typeface="Calibri"/>
              <a:ea typeface="Calibri"/>
              <a:cs typeface="Calibri"/>
              <a:sym typeface="Calibri"/>
            </a:endParaRPr>
          </a:p>
        </p:txBody>
      </p:sp>
      <p:sp>
        <p:nvSpPr>
          <p:cNvPr id="206" name="Google Shape;206;p7"/>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8"/>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12" name="Google Shape;212;p8"/>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13" name="Google Shape;213;p8"/>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214" name="Google Shape;214;p8"/>
          <p:cNvGrpSpPr/>
          <p:nvPr/>
        </p:nvGrpSpPr>
        <p:grpSpPr>
          <a:xfrm>
            <a:off x="4255991" y="1962697"/>
            <a:ext cx="3861993" cy="2668705"/>
            <a:chOff x="2858697" y="2245"/>
            <a:chExt cx="2218388" cy="970760"/>
          </a:xfrm>
        </p:grpSpPr>
        <p:sp>
          <p:nvSpPr>
            <p:cNvPr id="215" name="Google Shape;215;p8"/>
            <p:cNvSpPr/>
            <p:nvPr/>
          </p:nvSpPr>
          <p:spPr>
            <a:xfrm>
              <a:off x="2858697" y="2245"/>
              <a:ext cx="2218388"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suburb</a:t>
              </a:r>
              <a:endParaRPr dirty="0"/>
            </a:p>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(n.)</a:t>
              </a:r>
              <a:endParaRPr dirty="0"/>
            </a:p>
          </p:txBody>
        </p:sp>
        <p:sp>
          <p:nvSpPr>
            <p:cNvPr id="216" name="Google Shape;216;p8"/>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17" name="Google Shape;217;p8"/>
          <p:cNvSpPr/>
          <p:nvPr/>
        </p:nvSpPr>
        <p:spPr>
          <a:xfrm>
            <a:off x="4288445" y="4299150"/>
            <a:ext cx="3797087" cy="96888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dirty="0">
                <a:solidFill>
                  <a:schemeClr val="lt1"/>
                </a:solidFill>
                <a:latin typeface="Calibri"/>
                <a:ea typeface="Calibri"/>
                <a:cs typeface="Calibri"/>
                <a:sym typeface="Calibri"/>
              </a:rPr>
              <a:t>გარეუბანი</a:t>
            </a:r>
            <a:endParaRPr sz="2800" b="0" i="0" u="none" strike="noStrike" dirty="0">
              <a:solidFill>
                <a:schemeClr val="lt1"/>
              </a:solidFill>
              <a:latin typeface="Calibri"/>
              <a:ea typeface="Calibri"/>
              <a:cs typeface="Calibri"/>
              <a:sym typeface="Calibri"/>
            </a:endParaRPr>
          </a:p>
        </p:txBody>
      </p:sp>
      <p:sp>
        <p:nvSpPr>
          <p:cNvPr id="218" name="Google Shape;218;p8"/>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9"/>
          <p:cNvPicPr preferRelativeResize="0"/>
          <p:nvPr/>
        </p:nvPicPr>
        <p:blipFill rotWithShape="1">
          <a:blip r:embed="rId3">
            <a:alphaModFix/>
          </a:blip>
          <a:srcRect/>
          <a:stretch/>
        </p:blipFill>
        <p:spPr>
          <a:xfrm>
            <a:off x="768882" y="561381"/>
            <a:ext cx="2164081" cy="968991"/>
          </a:xfrm>
          <a:prstGeom prst="rect">
            <a:avLst/>
          </a:prstGeom>
          <a:noFill/>
          <a:ln>
            <a:noFill/>
          </a:ln>
        </p:spPr>
      </p:pic>
      <p:pic>
        <p:nvPicPr>
          <p:cNvPr id="224" name="Google Shape;224;p9"/>
          <p:cNvPicPr preferRelativeResize="0"/>
          <p:nvPr/>
        </p:nvPicPr>
        <p:blipFill rotWithShape="1">
          <a:blip r:embed="rId4">
            <a:alphaModFix/>
          </a:blip>
          <a:srcRect/>
          <a:stretch/>
        </p:blipFill>
        <p:spPr>
          <a:xfrm>
            <a:off x="2932963" y="561380"/>
            <a:ext cx="2376972" cy="968991"/>
          </a:xfrm>
          <a:prstGeom prst="rect">
            <a:avLst/>
          </a:prstGeom>
          <a:noFill/>
          <a:ln>
            <a:noFill/>
          </a:ln>
        </p:spPr>
      </p:pic>
      <p:sp>
        <p:nvSpPr>
          <p:cNvPr id="225" name="Google Shape;225;p9"/>
          <p:cNvSpPr txBox="1">
            <a:spLocks noGrp="1"/>
          </p:cNvSpPr>
          <p:nvPr>
            <p:ph type="body" idx="1"/>
          </p:nvPr>
        </p:nvSpPr>
        <p:spPr>
          <a:xfrm>
            <a:off x="1216660" y="1694328"/>
            <a:ext cx="10137139" cy="43111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endParaRPr sz="4800"/>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grpSp>
        <p:nvGrpSpPr>
          <p:cNvPr id="226" name="Google Shape;226;p9"/>
          <p:cNvGrpSpPr/>
          <p:nvPr/>
        </p:nvGrpSpPr>
        <p:grpSpPr>
          <a:xfrm>
            <a:off x="4037658" y="1908425"/>
            <a:ext cx="3952952" cy="2668705"/>
            <a:chOff x="2787618" y="29863"/>
            <a:chExt cx="2772580" cy="970760"/>
          </a:xfrm>
        </p:grpSpPr>
        <p:sp>
          <p:nvSpPr>
            <p:cNvPr id="227" name="Google Shape;227;p9"/>
            <p:cNvSpPr/>
            <p:nvPr/>
          </p:nvSpPr>
          <p:spPr>
            <a:xfrm>
              <a:off x="2787618" y="29863"/>
              <a:ext cx="2772580" cy="97076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ka-GE" sz="4400" b="0" i="0" u="none" strike="noStrike" dirty="0">
                  <a:solidFill>
                    <a:schemeClr val="lt1"/>
                  </a:solidFill>
                  <a:latin typeface="Calibri"/>
                  <a:ea typeface="Calibri"/>
                  <a:cs typeface="Calibri"/>
                  <a:sym typeface="Calibri"/>
                </a:rPr>
                <a:t>commuting</a:t>
              </a:r>
              <a:endParaRPr dirty="0"/>
            </a:p>
            <a:p>
              <a:pPr marL="0" marR="0" lvl="0" indent="0" algn="ctr" rtl="0">
                <a:lnSpc>
                  <a:spcPct val="100000"/>
                </a:lnSpc>
                <a:spcBef>
                  <a:spcPts val="0"/>
                </a:spcBef>
                <a:spcAft>
                  <a:spcPts val="0"/>
                </a:spcAft>
                <a:buNone/>
              </a:pPr>
              <a:r>
                <a:rPr lang="ka-GE" sz="4000" b="0" i="0" u="none" strike="noStrike" dirty="0" smtClean="0">
                  <a:solidFill>
                    <a:schemeClr val="lt1"/>
                  </a:solidFill>
                  <a:latin typeface="Calibri"/>
                  <a:ea typeface="Calibri"/>
                  <a:cs typeface="Calibri"/>
                  <a:sym typeface="Calibri"/>
                </a:rPr>
                <a:t>(</a:t>
              </a:r>
              <a:r>
                <a:rPr lang="en-US" sz="4000" dirty="0">
                  <a:solidFill>
                    <a:schemeClr val="lt1"/>
                  </a:solidFill>
                  <a:latin typeface="Calibri"/>
                  <a:ea typeface="Calibri"/>
                  <a:cs typeface="Calibri"/>
                  <a:sym typeface="Calibri"/>
                </a:rPr>
                <a:t>n</a:t>
              </a:r>
              <a:r>
                <a:rPr lang="ka-GE" sz="4000" b="0" i="0" u="none" strike="noStrike" dirty="0" smtClean="0">
                  <a:solidFill>
                    <a:schemeClr val="lt1"/>
                  </a:solidFill>
                  <a:latin typeface="Calibri"/>
                  <a:ea typeface="Calibri"/>
                  <a:cs typeface="Calibri"/>
                  <a:sym typeface="Calibri"/>
                </a:rPr>
                <a:t>.)</a:t>
              </a:r>
              <a:endParaRPr dirty="0"/>
            </a:p>
          </p:txBody>
        </p:sp>
        <p:sp>
          <p:nvSpPr>
            <p:cNvPr id="228" name="Google Shape;228;p9"/>
            <p:cNvSpPr/>
            <p:nvPr/>
          </p:nvSpPr>
          <p:spPr>
            <a:xfrm>
              <a:off x="3246521" y="160340"/>
              <a:ext cx="1442741" cy="774192"/>
            </a:xfrm>
            <a:prstGeom prst="rect">
              <a:avLst/>
            </a:prstGeom>
            <a:noFill/>
            <a:ln>
              <a:noFill/>
            </a:ln>
          </p:spPr>
          <p:txBody>
            <a:bodyPr spcFirstLastPara="1" wrap="square" lIns="12050" tIns="12050" rIns="12050" bIns="12050" anchor="ctr" anchorCtr="0">
              <a:noAutofit/>
            </a:bodyPr>
            <a:lstStyle/>
            <a:p>
              <a:pPr marL="0" marR="0" lvl="0" indent="0" algn="ctr" rtl="0">
                <a:lnSpc>
                  <a:spcPct val="90000"/>
                </a:lnSpc>
                <a:spcBef>
                  <a:spcPts val="0"/>
                </a:spcBef>
                <a:spcAft>
                  <a:spcPts val="0"/>
                </a:spcAft>
                <a:buNone/>
              </a:pPr>
              <a:endParaRPr sz="2800" b="0" i="0" u="none" strike="noStrike">
                <a:solidFill>
                  <a:schemeClr val="lt1"/>
                </a:solidFill>
                <a:latin typeface="Calibri"/>
                <a:ea typeface="Calibri"/>
                <a:cs typeface="Calibri"/>
                <a:sym typeface="Calibri"/>
              </a:endParaRPr>
            </a:p>
          </p:txBody>
        </p:sp>
      </p:grpSp>
      <p:sp>
        <p:nvSpPr>
          <p:cNvPr id="229" name="Google Shape;229;p9"/>
          <p:cNvSpPr/>
          <p:nvPr/>
        </p:nvSpPr>
        <p:spPr>
          <a:xfrm>
            <a:off x="4064631" y="4395440"/>
            <a:ext cx="4014130" cy="104975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მგზავრობა სახლიდან </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სამსახურამდე</a:t>
            </a:r>
            <a:endParaRPr sz="2800" b="0" i="0" u="none" strike="noStrike">
              <a:solidFill>
                <a:schemeClr val="lt1"/>
              </a:solidFill>
              <a:latin typeface="Calibri"/>
              <a:ea typeface="Calibri"/>
              <a:cs typeface="Calibri"/>
              <a:sym typeface="Calibri"/>
            </a:endParaRPr>
          </a:p>
        </p:txBody>
      </p:sp>
      <p:sp>
        <p:nvSpPr>
          <p:cNvPr id="230" name="Google Shape;230;p9"/>
          <p:cNvSpPr/>
          <p:nvPr/>
        </p:nvSpPr>
        <p:spPr>
          <a:xfrm>
            <a:off x="8325853" y="561381"/>
            <a:ext cx="3021819" cy="112741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Vocabulary</a:t>
            </a:r>
            <a:endParaRPr/>
          </a:p>
          <a:p>
            <a:pPr marL="0" marR="0" lvl="0" indent="0" algn="ctr" rtl="0">
              <a:lnSpc>
                <a:spcPct val="100000"/>
              </a:lnSpc>
              <a:spcBef>
                <a:spcPts val="0"/>
              </a:spcBef>
              <a:spcAft>
                <a:spcPts val="0"/>
              </a:spcAft>
              <a:buNone/>
            </a:pPr>
            <a:r>
              <a:rPr lang="ka-GE" sz="2800" b="0" i="0" u="none" strike="noStrike">
                <a:solidFill>
                  <a:schemeClr val="lt1"/>
                </a:solidFill>
                <a:latin typeface="Calibri"/>
                <a:ea typeface="Calibri"/>
                <a:cs typeface="Calibri"/>
                <a:sym typeface="Calibri"/>
              </a:rPr>
              <a:t>ლექსიკა</a:t>
            </a:r>
            <a:endParaRPr sz="2800" b="0" i="0" u="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1627</Words>
  <Application>Microsoft Office PowerPoint</Application>
  <PresentationFormat>Widescreen</PresentationFormat>
  <Paragraphs>361</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Sylfaen</vt:lpstr>
      <vt:lpstr>Merriweather</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გაკვეთილის შეჯამება</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Dalesio</dc:creator>
  <cp:lastModifiedBy>User</cp:lastModifiedBy>
  <cp:revision>43</cp:revision>
  <dcterms:created xsi:type="dcterms:W3CDTF">2020-04-09T12:21:27Z</dcterms:created>
  <dcterms:modified xsi:type="dcterms:W3CDTF">2021-03-18T13:54:35Z</dcterms:modified>
</cp:coreProperties>
</file>