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07" r:id="rId22"/>
    <p:sldId id="276"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12192000" cy="6858000"/>
  <p:notesSz cx="6858000" cy="9144000"/>
  <p:embeddedFontLst>
    <p:embeddedFont>
      <p:font typeface="Merriweather" charset="0"/>
      <p:regular r:id="rId53"/>
      <p:bold r:id="rId54"/>
      <p:italic r:id="rId55"/>
      <p:boldItalic r:id="rId56"/>
    </p:embeddedFont>
    <p:embeddedFont>
      <p:font typeface="Calibri"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gLCfaD4hxoelnxKHXpHyvJiB0e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BAF460C-029A-43DC-9BD2-CEAAA6AEB11A}">
  <a:tblStyle styleId="{ABAF460C-029A-43DC-9BD2-CEAAA6AEB11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4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86595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3" name="Google Shape;83;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1</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6" name="Google Shape;266;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13</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2" name="Google Shape;282;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14</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5: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7" name="Google Shape;297;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15</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0" name="Google Shape;310;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1" name="Google Shape;311;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16</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7: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3" name="Google Shape;323;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4" name="Google Shape;324;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17</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8: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5" name="Google Shape;335;p1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6" name="Google Shape;336;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18</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6" name="Google Shape;346;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7" name="Google Shape;347;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19</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6" name="Google Shape;3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7" name="Google Shape;35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20</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a:solidFill>
                <a:schemeClr val="dk1"/>
              </a:solidFill>
              <a:latin typeface="Merriweather"/>
              <a:ea typeface="Merriweather"/>
              <a:cs typeface="Merriweather"/>
              <a:sym typeface="Merriweather"/>
            </a:endParaRPr>
          </a:p>
        </p:txBody>
      </p:sp>
      <p:sp>
        <p:nvSpPr>
          <p:cNvPr id="501" name="Google Shape;5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a:solidFill>
                <a:schemeClr val="dk1"/>
              </a:solidFill>
              <a:latin typeface="Merriweather"/>
              <a:ea typeface="Merriweather"/>
              <a:cs typeface="Merriweather"/>
              <a:sym typeface="Merriweather"/>
            </a:endParaRPr>
          </a:p>
        </p:txBody>
      </p:sp>
      <p:sp>
        <p:nvSpPr>
          <p:cNvPr id="511" name="Google Shape;51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a:solidFill>
                <a:schemeClr val="dk1"/>
              </a:solidFill>
              <a:latin typeface="Merriweather"/>
              <a:ea typeface="Merriweather"/>
              <a:cs typeface="Merriweather"/>
              <a:sym typeface="Merriweather"/>
            </a:endParaRPr>
          </a:p>
        </p:txBody>
      </p:sp>
      <p:sp>
        <p:nvSpPr>
          <p:cNvPr id="521" name="Google Shape;5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a:solidFill>
                <a:schemeClr val="dk1"/>
              </a:solidFill>
              <a:latin typeface="Merriweather"/>
              <a:ea typeface="Merriweather"/>
              <a:cs typeface="Merriweather"/>
              <a:sym typeface="Merriweather"/>
            </a:endParaRPr>
          </a:p>
        </p:txBody>
      </p:sp>
      <p:sp>
        <p:nvSpPr>
          <p:cNvPr id="531" name="Google Shape;53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a:solidFill>
                <a:schemeClr val="dk1"/>
              </a:solidFill>
              <a:latin typeface="Merriweather"/>
              <a:ea typeface="Merriweather"/>
              <a:cs typeface="Merriweather"/>
              <a:sym typeface="Merriweather"/>
            </a:endParaRPr>
          </a:p>
        </p:txBody>
      </p:sp>
      <p:sp>
        <p:nvSpPr>
          <p:cNvPr id="541" name="Google Shape;54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1" name="Google Shape;551;p3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2" name="Google Shape;552;p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33</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5: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6" name="Google Shape;566;p3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7" name="Google Shape;567;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34</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6: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1" name="Google Shape;581;p3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82" name="Google Shape;582;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35</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7: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6" name="Google Shape;596;p3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97" name="Google Shape;597;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36</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1" name="Google Shape;61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12" name="Google Shape;61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37</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5" name="Google Shape;62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26" name="Google Shape;62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38</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0" name="Google Shape;64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41" name="Google Shape;64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39</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6" name="Google Shape;656;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57" name="Google Shape;657;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40</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1" name="Google Shape;67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72" name="Google Shape;672;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41</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6" name="Google Shape;686;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87" name="Google Shape;687;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42</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2" name="Google Shape;702;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03" name="Google Shape;703;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43</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7" name="Google Shape;717;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18" name="Google Shape;718;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44</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2" name="Google Shape;732;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33" name="Google Shape;733;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45</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8" name="Google Shape;748;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49" name="Google Shape;749;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46</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5" name="Google Shape;765;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66" name="Google Shape;766;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47</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a:solidFill>
                <a:schemeClr val="dk1"/>
              </a:solidFill>
              <a:latin typeface="Merriweather"/>
              <a:ea typeface="Merriweather"/>
              <a:cs typeface="Merriweather"/>
              <a:sym typeface="Merriweather"/>
            </a:endParaRPr>
          </a:p>
        </p:txBody>
      </p:sp>
      <p:sp>
        <p:nvSpPr>
          <p:cNvPr id="783" name="Google Shape;78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2" name="Google Shape;80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8" name="Google Shape;13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a:solidFill>
                  <a:schemeClr val="dk1"/>
                </a:solidFill>
                <a:latin typeface="Calibri"/>
                <a:ea typeface="Calibri"/>
                <a:cs typeface="Calibri"/>
                <a:sym typeface="Calibri"/>
              </a:rPr>
              <a:t>5</a:t>
            </a:fld>
            <a:endParaRPr sz="1800" b="0" i="0" u="none" strike="noStrik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1" name="Google Shape;81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5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6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0"/>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232" name="Google Shape;232;p10"/>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233" name="Google Shape;233;p10"/>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234" name="Google Shape;234;p10"/>
          <p:cNvGrpSpPr/>
          <p:nvPr/>
        </p:nvGrpSpPr>
        <p:grpSpPr>
          <a:xfrm>
            <a:off x="4531025" y="1817131"/>
            <a:ext cx="3493787" cy="2741855"/>
            <a:chOff x="2704362" y="160340"/>
            <a:chExt cx="2648157" cy="997369"/>
          </a:xfrm>
        </p:grpSpPr>
        <p:sp>
          <p:nvSpPr>
            <p:cNvPr id="235" name="Google Shape;235;p10"/>
            <p:cNvSpPr/>
            <p:nvPr/>
          </p:nvSpPr>
          <p:spPr>
            <a:xfrm>
              <a:off x="2704362" y="186949"/>
              <a:ext cx="2648157"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proof</a:t>
              </a:r>
              <a:endParaRPr/>
            </a:p>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(n.)</a:t>
              </a:r>
              <a:endParaRPr/>
            </a:p>
          </p:txBody>
        </p:sp>
        <p:sp>
          <p:nvSpPr>
            <p:cNvPr id="236" name="Google Shape;236;p10"/>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237" name="Google Shape;237;p10"/>
          <p:cNvSpPr/>
          <p:nvPr/>
        </p:nvSpPr>
        <p:spPr>
          <a:xfrm>
            <a:off x="4531025" y="4558986"/>
            <a:ext cx="3647761" cy="89481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მტკიცებულება</a:t>
            </a:r>
            <a:endParaRPr sz="2800" b="0" i="0" u="none" strike="noStrike">
              <a:solidFill>
                <a:schemeClr val="lt1"/>
              </a:solidFill>
              <a:latin typeface="Calibri"/>
              <a:ea typeface="Calibri"/>
              <a:cs typeface="Calibri"/>
              <a:sym typeface="Calibri"/>
            </a:endParaRPr>
          </a:p>
        </p:txBody>
      </p:sp>
      <p:sp>
        <p:nvSpPr>
          <p:cNvPr id="238" name="Google Shape;238;p10"/>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1"/>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244" name="Google Shape;244;p11"/>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245" name="Google Shape;245;p11"/>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grpSp>
        <p:nvGrpSpPr>
          <p:cNvPr id="246" name="Google Shape;246;p11"/>
          <p:cNvGrpSpPr/>
          <p:nvPr/>
        </p:nvGrpSpPr>
        <p:grpSpPr>
          <a:xfrm>
            <a:off x="4793888" y="2134706"/>
            <a:ext cx="3438360" cy="2668705"/>
            <a:chOff x="2880815" y="115778"/>
            <a:chExt cx="2390184" cy="970760"/>
          </a:xfrm>
        </p:grpSpPr>
        <p:sp>
          <p:nvSpPr>
            <p:cNvPr id="247" name="Google Shape;247;p11"/>
            <p:cNvSpPr/>
            <p:nvPr/>
          </p:nvSpPr>
          <p:spPr>
            <a:xfrm>
              <a:off x="2880815" y="115778"/>
              <a:ext cx="2390184"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gullible</a:t>
              </a:r>
              <a:endParaRPr/>
            </a:p>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(adj.)</a:t>
              </a:r>
              <a:endParaRPr/>
            </a:p>
          </p:txBody>
        </p:sp>
        <p:sp>
          <p:nvSpPr>
            <p:cNvPr id="248" name="Google Shape;248;p11"/>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249" name="Google Shape;249;p11"/>
          <p:cNvSpPr/>
          <p:nvPr/>
        </p:nvSpPr>
        <p:spPr>
          <a:xfrm>
            <a:off x="4690893" y="4806176"/>
            <a:ext cx="3644350" cy="85972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err="1">
                <a:solidFill>
                  <a:schemeClr val="lt1"/>
                </a:solidFill>
                <a:latin typeface="Calibri"/>
                <a:ea typeface="Calibri"/>
                <a:cs typeface="Calibri"/>
                <a:sym typeface="Calibri"/>
              </a:rPr>
              <a:t>გულუბრყვილო</a:t>
            </a:r>
            <a:r>
              <a:rPr lang="en-US" sz="2800" b="0" i="0" u="none" strike="noStrike" dirty="0">
                <a:solidFill>
                  <a:schemeClr val="lt1"/>
                </a:solidFill>
                <a:latin typeface="Calibri"/>
                <a:ea typeface="Calibri"/>
                <a:cs typeface="Calibri"/>
                <a:sym typeface="Calibri"/>
              </a:rPr>
              <a:t>, </a:t>
            </a:r>
            <a:r>
              <a:rPr lang="en-US" sz="2800" b="0" i="0" u="none" strike="noStrike" dirty="0" err="1">
                <a:solidFill>
                  <a:schemeClr val="lt1"/>
                </a:solidFill>
                <a:latin typeface="Calibri"/>
                <a:ea typeface="Calibri"/>
                <a:cs typeface="Calibri"/>
                <a:sym typeface="Calibri"/>
              </a:rPr>
              <a:t>მიამიტი</a:t>
            </a:r>
            <a:endParaRPr dirty="0"/>
          </a:p>
        </p:txBody>
      </p:sp>
      <p:sp>
        <p:nvSpPr>
          <p:cNvPr id="250" name="Google Shape;250;p11"/>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2"/>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256" name="Google Shape;256;p12"/>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257" name="Google Shape;257;p12"/>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258" name="Google Shape;258;p12"/>
          <p:cNvGrpSpPr/>
          <p:nvPr/>
        </p:nvGrpSpPr>
        <p:grpSpPr>
          <a:xfrm>
            <a:off x="4496561" y="1710677"/>
            <a:ext cx="3577336" cy="2606385"/>
            <a:chOff x="2593802" y="160340"/>
            <a:chExt cx="2984912" cy="993234"/>
          </a:xfrm>
        </p:grpSpPr>
        <p:sp>
          <p:nvSpPr>
            <p:cNvPr id="259" name="Google Shape;259;p12"/>
            <p:cNvSpPr/>
            <p:nvPr/>
          </p:nvSpPr>
          <p:spPr>
            <a:xfrm>
              <a:off x="2593802" y="182814"/>
              <a:ext cx="2984912"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jinx</a:t>
              </a:r>
              <a:endParaRPr/>
            </a:p>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(v.)</a:t>
              </a:r>
              <a:endParaRPr/>
            </a:p>
          </p:txBody>
        </p:sp>
        <p:sp>
          <p:nvSpPr>
            <p:cNvPr id="260" name="Google Shape;260;p12"/>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261" name="Google Shape;261;p12"/>
          <p:cNvSpPr/>
          <p:nvPr/>
        </p:nvSpPr>
        <p:spPr>
          <a:xfrm>
            <a:off x="4346887" y="4317062"/>
            <a:ext cx="4111792" cy="91906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უბედურების მოტანა</a:t>
            </a:r>
            <a:endParaRPr sz="2800" b="0" i="0" u="none" strike="noStrike">
              <a:solidFill>
                <a:schemeClr val="lt1"/>
              </a:solidFill>
              <a:latin typeface="Calibri"/>
              <a:ea typeface="Calibri"/>
              <a:cs typeface="Calibri"/>
              <a:sym typeface="Calibri"/>
            </a:endParaRPr>
          </a:p>
        </p:txBody>
      </p:sp>
      <p:sp>
        <p:nvSpPr>
          <p:cNvPr id="262" name="Google Shape;262;p12"/>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3"/>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270" name="Google Shape;270;p13"/>
          <p:cNvSpPr/>
          <p:nvPr/>
        </p:nvSpPr>
        <p:spPr>
          <a:xfrm>
            <a:off x="7896660" y="245698"/>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
        <p:nvSpPr>
          <p:cNvPr id="271" name="Google Shape;271;p13"/>
          <p:cNvSpPr/>
          <p:nvPr/>
        </p:nvSpPr>
        <p:spPr>
          <a:xfrm>
            <a:off x="666210" y="1924843"/>
            <a:ext cx="1598304" cy="957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 superstitious</a:t>
            </a:r>
            <a:endParaRPr/>
          </a:p>
        </p:txBody>
      </p:sp>
      <p:sp>
        <p:nvSpPr>
          <p:cNvPr id="272" name="Google Shape;272;p13"/>
          <p:cNvSpPr/>
          <p:nvPr/>
        </p:nvSpPr>
        <p:spPr>
          <a:xfrm>
            <a:off x="2514198" y="1930236"/>
            <a:ext cx="1078029"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dirty="0">
                <a:solidFill>
                  <a:schemeClr val="lt1"/>
                </a:solidFill>
                <a:latin typeface="Calibri"/>
                <a:ea typeface="Calibri"/>
                <a:cs typeface="Calibri"/>
                <a:sym typeface="Calibri"/>
              </a:rPr>
              <a:t>ghost </a:t>
            </a:r>
            <a:endParaRPr sz="2000" b="0" i="0" u="none" strike="noStrik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2000" b="0" i="0" u="none" strike="noStrike" dirty="0">
              <a:solidFill>
                <a:schemeClr val="lt1"/>
              </a:solidFill>
              <a:latin typeface="Calibri"/>
              <a:ea typeface="Calibri"/>
              <a:cs typeface="Calibri"/>
              <a:sym typeface="Calibri"/>
            </a:endParaRPr>
          </a:p>
        </p:txBody>
      </p:sp>
      <p:sp>
        <p:nvSpPr>
          <p:cNvPr id="273" name="Google Shape;273;p13"/>
          <p:cNvSpPr/>
          <p:nvPr/>
        </p:nvSpPr>
        <p:spPr>
          <a:xfrm>
            <a:off x="3841911" y="1924843"/>
            <a:ext cx="1205776"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dirty="0">
                <a:solidFill>
                  <a:schemeClr val="lt1"/>
                </a:solidFill>
                <a:latin typeface="Calibri"/>
                <a:ea typeface="Calibri"/>
                <a:cs typeface="Calibri"/>
                <a:sym typeface="Calibri"/>
              </a:rPr>
              <a:t>belief</a:t>
            </a:r>
            <a:endParaRPr dirty="0"/>
          </a:p>
        </p:txBody>
      </p:sp>
      <p:sp>
        <p:nvSpPr>
          <p:cNvPr id="274" name="Google Shape;274;p13"/>
          <p:cNvSpPr/>
          <p:nvPr/>
        </p:nvSpPr>
        <p:spPr>
          <a:xfrm>
            <a:off x="8346388" y="1933515"/>
            <a:ext cx="1248678" cy="94853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proof</a:t>
            </a:r>
            <a:endParaRPr/>
          </a:p>
        </p:txBody>
      </p:sp>
      <p:sp>
        <p:nvSpPr>
          <p:cNvPr id="275" name="Google Shape;275;p13"/>
          <p:cNvSpPr/>
          <p:nvPr/>
        </p:nvSpPr>
        <p:spPr>
          <a:xfrm>
            <a:off x="9844750" y="1932548"/>
            <a:ext cx="1073729" cy="9495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jinx</a:t>
            </a:r>
            <a:endParaRPr/>
          </a:p>
        </p:txBody>
      </p:sp>
      <p:sp>
        <p:nvSpPr>
          <p:cNvPr id="276" name="Google Shape;276;p13"/>
          <p:cNvSpPr/>
          <p:nvPr/>
        </p:nvSpPr>
        <p:spPr>
          <a:xfrm>
            <a:off x="6789104" y="1930236"/>
            <a:ext cx="1307600" cy="96576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dirty="0">
                <a:solidFill>
                  <a:schemeClr val="lt1"/>
                </a:solidFill>
                <a:latin typeface="Calibri"/>
                <a:ea typeface="Calibri"/>
                <a:cs typeface="Calibri"/>
                <a:sym typeface="Calibri"/>
              </a:rPr>
              <a:t>gullible</a:t>
            </a:r>
            <a:endParaRPr dirty="0"/>
          </a:p>
        </p:txBody>
      </p:sp>
      <p:sp>
        <p:nvSpPr>
          <p:cNvPr id="277" name="Google Shape;277;p13"/>
          <p:cNvSpPr/>
          <p:nvPr/>
        </p:nvSpPr>
        <p:spPr>
          <a:xfrm>
            <a:off x="666210" y="3439169"/>
            <a:ext cx="10252269"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dirty="0" smtClean="0">
                <a:solidFill>
                  <a:schemeClr val="lt1"/>
                </a:solidFill>
                <a:latin typeface="Calibri"/>
                <a:ea typeface="Calibri"/>
                <a:cs typeface="Calibri"/>
                <a:sym typeface="Calibri"/>
              </a:rPr>
              <a:t>This kind of</a:t>
            </a:r>
            <a:r>
              <a:rPr lang="en-US" sz="2400" b="0" i="0" u="none" strike="noStrike" dirty="0" smtClean="0">
                <a:solidFill>
                  <a:schemeClr val="lt1"/>
                </a:solidFill>
                <a:latin typeface="Calibri"/>
                <a:ea typeface="Calibri"/>
                <a:cs typeface="Calibri"/>
                <a:sym typeface="Calibri"/>
              </a:rPr>
              <a:t> person</a:t>
            </a:r>
            <a:r>
              <a:rPr lang="en-US" sz="2400" b="0" i="0" u="none" strike="noStrike" dirty="0">
                <a:solidFill>
                  <a:schemeClr val="lt1"/>
                </a:solidFill>
                <a:latin typeface="Calibri"/>
                <a:ea typeface="Calibri"/>
                <a:cs typeface="Calibri"/>
                <a:sym typeface="Calibri"/>
              </a:rPr>
              <a:t> is easy to trick because </a:t>
            </a:r>
            <a:r>
              <a:rPr lang="en-US" sz="2400" dirty="0" smtClean="0">
                <a:solidFill>
                  <a:schemeClr val="lt1"/>
                </a:solidFill>
                <a:latin typeface="Calibri"/>
                <a:ea typeface="Calibri"/>
                <a:cs typeface="Calibri"/>
                <a:sym typeface="Calibri"/>
              </a:rPr>
              <a:t>he/she</a:t>
            </a:r>
            <a:r>
              <a:rPr lang="en-US" sz="2400" b="0" i="0" u="none" strike="noStrike" dirty="0">
                <a:solidFill>
                  <a:schemeClr val="lt1"/>
                </a:solidFill>
                <a:latin typeface="Calibri"/>
                <a:ea typeface="Calibri"/>
                <a:cs typeface="Calibri"/>
                <a:sym typeface="Calibri"/>
              </a:rPr>
              <a:t> </a:t>
            </a:r>
            <a:r>
              <a:rPr lang="en-US" sz="2400" b="0" i="0" u="none" strike="noStrike" dirty="0" smtClean="0">
                <a:solidFill>
                  <a:schemeClr val="lt1"/>
                </a:solidFill>
                <a:latin typeface="Calibri"/>
                <a:ea typeface="Calibri"/>
                <a:cs typeface="Calibri"/>
                <a:sym typeface="Calibri"/>
              </a:rPr>
              <a:t>trusts</a:t>
            </a:r>
            <a:r>
              <a:rPr lang="en-US" sz="2400" b="0" i="0" u="none" strike="noStrike" dirty="0">
                <a:solidFill>
                  <a:schemeClr val="lt1"/>
                </a:solidFill>
                <a:latin typeface="Calibri"/>
                <a:ea typeface="Calibri"/>
                <a:cs typeface="Calibri"/>
                <a:sym typeface="Calibri"/>
              </a:rPr>
              <a:t> and </a:t>
            </a:r>
            <a:r>
              <a:rPr lang="en-US" sz="2400" b="0" i="0" u="none" strike="noStrike" dirty="0" smtClean="0">
                <a:solidFill>
                  <a:schemeClr val="lt1"/>
                </a:solidFill>
                <a:latin typeface="Calibri"/>
                <a:ea typeface="Calibri"/>
                <a:cs typeface="Calibri"/>
                <a:sym typeface="Calibri"/>
              </a:rPr>
              <a:t>believes</a:t>
            </a:r>
            <a:r>
              <a:rPr lang="en-US" sz="2400" b="0" i="0" u="none" strike="noStrike" dirty="0">
                <a:solidFill>
                  <a:schemeClr val="lt1"/>
                </a:solidFill>
                <a:latin typeface="Calibri"/>
                <a:ea typeface="Calibri"/>
                <a:cs typeface="Calibri"/>
                <a:sym typeface="Calibri"/>
              </a:rPr>
              <a:t> people too </a:t>
            </a:r>
            <a:r>
              <a:rPr lang="en-US" sz="2400" b="0" i="0" u="none" strike="noStrike" dirty="0" smtClean="0">
                <a:solidFill>
                  <a:schemeClr val="lt1"/>
                </a:solidFill>
                <a:latin typeface="Calibri"/>
                <a:ea typeface="Calibri"/>
                <a:cs typeface="Calibri"/>
                <a:sym typeface="Calibri"/>
              </a:rPr>
              <a:t>easily</a:t>
            </a:r>
            <a:endParaRPr sz="2400" b="0" i="0" u="none" strike="noStrike" dirty="0">
              <a:solidFill>
                <a:schemeClr val="lt1"/>
              </a:solidFill>
              <a:latin typeface="Calibri"/>
              <a:ea typeface="Calibri"/>
              <a:cs typeface="Calibri"/>
              <a:sym typeface="Calibri"/>
            </a:endParaRPr>
          </a:p>
        </p:txBody>
      </p:sp>
      <p:sp>
        <p:nvSpPr>
          <p:cNvPr id="278" name="Google Shape;278;p13"/>
          <p:cNvSpPr/>
          <p:nvPr/>
        </p:nvSpPr>
        <p:spPr>
          <a:xfrm>
            <a:off x="5297371" y="1935677"/>
            <a:ext cx="1242049" cy="97655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ritual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85185E-6 L -0.13503 0.46366 " pathEditMode="relative" rAng="0" ptsTypes="AA">
                                      <p:cBhvr>
                                        <p:cTn id="6" dur="2000" fill="hold"/>
                                        <p:tgtEl>
                                          <p:spTgt spid="276"/>
                                        </p:tgtEl>
                                        <p:attrNameLst>
                                          <p:attrName>ppt_x</p:attrName>
                                          <p:attrName>ppt_y</p:attrName>
                                        </p:attrNameLst>
                                      </p:cBhvr>
                                      <p:rCtr x="-6758" y="23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4"/>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285" name="Google Shape;285;p14"/>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286" name="Google Shape;286;p14"/>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
        <p:nvSpPr>
          <p:cNvPr id="287" name="Google Shape;287;p14"/>
          <p:cNvSpPr/>
          <p:nvPr/>
        </p:nvSpPr>
        <p:spPr>
          <a:xfrm>
            <a:off x="666210" y="1841701"/>
            <a:ext cx="1598304" cy="957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 superstitious</a:t>
            </a:r>
            <a:endParaRPr/>
          </a:p>
        </p:txBody>
      </p:sp>
      <p:sp>
        <p:nvSpPr>
          <p:cNvPr id="288" name="Google Shape;288;p14"/>
          <p:cNvSpPr/>
          <p:nvPr/>
        </p:nvSpPr>
        <p:spPr>
          <a:xfrm>
            <a:off x="2830290" y="1833646"/>
            <a:ext cx="1334303"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ghost </a:t>
            </a:r>
            <a:endParaRPr sz="20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2000" b="0" i="0" u="none" strike="noStrike">
              <a:solidFill>
                <a:schemeClr val="lt1"/>
              </a:solidFill>
              <a:latin typeface="Calibri"/>
              <a:ea typeface="Calibri"/>
              <a:cs typeface="Calibri"/>
              <a:sym typeface="Calibri"/>
            </a:endParaRPr>
          </a:p>
        </p:txBody>
      </p:sp>
      <p:sp>
        <p:nvSpPr>
          <p:cNvPr id="289" name="Google Shape;289;p14"/>
          <p:cNvSpPr/>
          <p:nvPr/>
        </p:nvSpPr>
        <p:spPr>
          <a:xfrm>
            <a:off x="4730369" y="1833154"/>
            <a:ext cx="1369971"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belief</a:t>
            </a:r>
            <a:endParaRPr/>
          </a:p>
        </p:txBody>
      </p:sp>
      <p:sp>
        <p:nvSpPr>
          <p:cNvPr id="290" name="Google Shape;290;p14"/>
          <p:cNvSpPr/>
          <p:nvPr/>
        </p:nvSpPr>
        <p:spPr>
          <a:xfrm>
            <a:off x="8533793" y="1841701"/>
            <a:ext cx="1302968" cy="94853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proof</a:t>
            </a:r>
            <a:endParaRPr/>
          </a:p>
        </p:txBody>
      </p:sp>
      <p:sp>
        <p:nvSpPr>
          <p:cNvPr id="291" name="Google Shape;291;p14"/>
          <p:cNvSpPr/>
          <p:nvPr/>
        </p:nvSpPr>
        <p:spPr>
          <a:xfrm>
            <a:off x="10319399" y="1833246"/>
            <a:ext cx="1128844" cy="9828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jinx</a:t>
            </a:r>
            <a:endParaRPr/>
          </a:p>
        </p:txBody>
      </p:sp>
      <p:sp>
        <p:nvSpPr>
          <p:cNvPr id="292" name="Google Shape;292;p14"/>
          <p:cNvSpPr/>
          <p:nvPr/>
        </p:nvSpPr>
        <p:spPr>
          <a:xfrm>
            <a:off x="766782" y="3433362"/>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dirty="0" smtClean="0">
                <a:solidFill>
                  <a:schemeClr val="lt1"/>
                </a:solidFill>
                <a:latin typeface="Calibri"/>
                <a:ea typeface="Calibri"/>
                <a:cs typeface="Calibri"/>
                <a:sym typeface="Calibri"/>
              </a:rPr>
              <a:t>S</a:t>
            </a:r>
            <a:r>
              <a:rPr lang="en-US" sz="2400" b="0" i="0" u="none" strike="noStrike" dirty="0" smtClean="0">
                <a:solidFill>
                  <a:schemeClr val="lt1"/>
                </a:solidFill>
                <a:latin typeface="Calibri"/>
                <a:ea typeface="Calibri"/>
                <a:cs typeface="Calibri"/>
                <a:sym typeface="Calibri"/>
              </a:rPr>
              <a:t>omething </a:t>
            </a:r>
            <a:r>
              <a:rPr lang="en-US" sz="2400" b="0" i="0" u="none" strike="noStrike" dirty="0">
                <a:solidFill>
                  <a:schemeClr val="lt1"/>
                </a:solidFill>
                <a:latin typeface="Calibri"/>
                <a:ea typeface="Calibri"/>
                <a:cs typeface="Calibri"/>
                <a:sym typeface="Calibri"/>
              </a:rPr>
              <a:t>that you do regularly and always in the same </a:t>
            </a:r>
            <a:r>
              <a:rPr lang="en-US" sz="2400" b="0" i="0" u="none" strike="noStrike" dirty="0" smtClean="0">
                <a:solidFill>
                  <a:schemeClr val="lt1"/>
                </a:solidFill>
                <a:latin typeface="Calibri"/>
                <a:ea typeface="Calibri"/>
                <a:cs typeface="Calibri"/>
                <a:sym typeface="Calibri"/>
              </a:rPr>
              <a:t>way</a:t>
            </a:r>
            <a:endParaRPr sz="2400" b="0" i="0" u="none" strike="noStrike" dirty="0">
              <a:solidFill>
                <a:schemeClr val="lt1"/>
              </a:solidFill>
              <a:latin typeface="Calibri"/>
              <a:ea typeface="Calibri"/>
              <a:cs typeface="Calibri"/>
              <a:sym typeface="Calibri"/>
            </a:endParaRPr>
          </a:p>
        </p:txBody>
      </p:sp>
      <p:sp>
        <p:nvSpPr>
          <p:cNvPr id="293" name="Google Shape;293;p14"/>
          <p:cNvSpPr/>
          <p:nvPr/>
        </p:nvSpPr>
        <p:spPr>
          <a:xfrm>
            <a:off x="6694807" y="1841701"/>
            <a:ext cx="1329624" cy="97655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ritual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3.33333E-6 L -0.11537 0.46852 " pathEditMode="relative" rAng="0" ptsTypes="AA">
                                      <p:cBhvr>
                                        <p:cTn id="6" dur="2000" fill="hold"/>
                                        <p:tgtEl>
                                          <p:spTgt spid="293"/>
                                        </p:tgtEl>
                                        <p:attrNameLst>
                                          <p:attrName>ppt_x</p:attrName>
                                          <p:attrName>ppt_y</p:attrName>
                                        </p:attrNameLst>
                                      </p:cBhvr>
                                      <p:rCtr x="-5768" y="2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5"/>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300" name="Google Shape;300;p15"/>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301" name="Google Shape;301;p15"/>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
        <p:nvSpPr>
          <p:cNvPr id="302" name="Google Shape;302;p15"/>
          <p:cNvSpPr/>
          <p:nvPr/>
        </p:nvSpPr>
        <p:spPr>
          <a:xfrm>
            <a:off x="1754998" y="1916079"/>
            <a:ext cx="1598304" cy="957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 superstitious</a:t>
            </a:r>
            <a:endParaRPr/>
          </a:p>
        </p:txBody>
      </p:sp>
      <p:sp>
        <p:nvSpPr>
          <p:cNvPr id="303" name="Google Shape;303;p15"/>
          <p:cNvSpPr/>
          <p:nvPr/>
        </p:nvSpPr>
        <p:spPr>
          <a:xfrm>
            <a:off x="3856008" y="1892006"/>
            <a:ext cx="1222958"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ghost </a:t>
            </a:r>
            <a:endParaRPr sz="20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2000" b="0" i="0" u="none" strike="noStrike">
              <a:solidFill>
                <a:schemeClr val="lt1"/>
              </a:solidFill>
              <a:latin typeface="Calibri"/>
              <a:ea typeface="Calibri"/>
              <a:cs typeface="Calibri"/>
              <a:sym typeface="Calibri"/>
            </a:endParaRPr>
          </a:p>
        </p:txBody>
      </p:sp>
      <p:sp>
        <p:nvSpPr>
          <p:cNvPr id="304" name="Google Shape;304;p15"/>
          <p:cNvSpPr/>
          <p:nvPr/>
        </p:nvSpPr>
        <p:spPr>
          <a:xfrm>
            <a:off x="5552476" y="1892006"/>
            <a:ext cx="1110071"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belief</a:t>
            </a:r>
            <a:endParaRPr/>
          </a:p>
        </p:txBody>
      </p:sp>
      <p:sp>
        <p:nvSpPr>
          <p:cNvPr id="305" name="Google Shape;305;p15"/>
          <p:cNvSpPr/>
          <p:nvPr/>
        </p:nvSpPr>
        <p:spPr>
          <a:xfrm>
            <a:off x="7269933" y="1877648"/>
            <a:ext cx="1162446" cy="94853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proof</a:t>
            </a:r>
            <a:endParaRPr/>
          </a:p>
        </p:txBody>
      </p:sp>
      <p:sp>
        <p:nvSpPr>
          <p:cNvPr id="306" name="Google Shape;306;p15"/>
          <p:cNvSpPr/>
          <p:nvPr/>
        </p:nvSpPr>
        <p:spPr>
          <a:xfrm>
            <a:off x="8935085" y="1843373"/>
            <a:ext cx="1128844" cy="9828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dirty="0">
                <a:solidFill>
                  <a:schemeClr val="lt1"/>
                </a:solidFill>
                <a:latin typeface="Calibri"/>
                <a:ea typeface="Calibri"/>
                <a:cs typeface="Calibri"/>
                <a:sym typeface="Calibri"/>
              </a:rPr>
              <a:t>jinx</a:t>
            </a:r>
            <a:endParaRPr dirty="0"/>
          </a:p>
        </p:txBody>
      </p:sp>
      <p:sp>
        <p:nvSpPr>
          <p:cNvPr id="307" name="Google Shape;307;p15"/>
          <p:cNvSpPr/>
          <p:nvPr/>
        </p:nvSpPr>
        <p:spPr>
          <a:xfrm>
            <a:off x="766782" y="3433362"/>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dirty="0" smtClean="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400" dirty="0" smtClean="0">
                <a:solidFill>
                  <a:schemeClr val="lt1"/>
                </a:solidFill>
                <a:latin typeface="Calibri"/>
                <a:ea typeface="Calibri"/>
                <a:cs typeface="Calibri"/>
                <a:sym typeface="Calibri"/>
              </a:rPr>
              <a:t>I</a:t>
            </a:r>
            <a:r>
              <a:rPr lang="en-US" sz="2400" b="0" i="0" u="none" strike="noStrike" dirty="0" smtClean="0">
                <a:solidFill>
                  <a:schemeClr val="lt1"/>
                </a:solidFill>
                <a:latin typeface="Calibri"/>
                <a:ea typeface="Calibri"/>
                <a:cs typeface="Calibri"/>
                <a:sym typeface="Calibri"/>
              </a:rPr>
              <a:t>nformation</a:t>
            </a:r>
            <a:r>
              <a:rPr lang="en-US" sz="2400" b="0" i="0" u="none" strike="noStrike" dirty="0">
                <a:solidFill>
                  <a:schemeClr val="lt1"/>
                </a:solidFill>
                <a:latin typeface="Calibri"/>
                <a:ea typeface="Calibri"/>
                <a:cs typeface="Calibri"/>
                <a:sym typeface="Calibri"/>
              </a:rPr>
              <a:t> or evidence that shows that something is definitely true or definitely </a:t>
            </a:r>
            <a:r>
              <a:rPr lang="en-US" sz="2400" b="0" i="0" u="none" strike="noStrike" dirty="0" smtClean="0">
                <a:solidFill>
                  <a:schemeClr val="lt1"/>
                </a:solidFill>
                <a:latin typeface="Calibri"/>
                <a:ea typeface="Calibri"/>
                <a:cs typeface="Calibri"/>
                <a:sym typeface="Calibri"/>
              </a:rPr>
              <a:t>exists</a:t>
            </a:r>
            <a:r>
              <a:rPr lang="en-US" sz="2400" b="0" i="0" u="none" strike="noStrike" dirty="0">
                <a:solidFill>
                  <a:schemeClr val="lt1"/>
                </a:solidFill>
                <a:latin typeface="Calibri"/>
                <a:ea typeface="Calibri"/>
                <a:cs typeface="Calibri"/>
                <a:sym typeface="Calibri"/>
              </a:rPr>
              <a:t/>
            </a:r>
            <a:br>
              <a:rPr lang="en-US" sz="2400" b="0" i="0" u="none" strike="noStrike" dirty="0">
                <a:solidFill>
                  <a:schemeClr val="lt1"/>
                </a:solidFill>
                <a:latin typeface="Calibri"/>
                <a:ea typeface="Calibri"/>
                <a:cs typeface="Calibri"/>
                <a:sym typeface="Calibri"/>
              </a:rPr>
            </a:br>
            <a:endParaRPr sz="2400" b="0" i="0" u="none" strike="noStrik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4.07407E-6 L -0.14075 0.48565 " pathEditMode="relative" rAng="0" ptsTypes="AA">
                                      <p:cBhvr>
                                        <p:cTn id="6" dur="2000" fill="hold"/>
                                        <p:tgtEl>
                                          <p:spTgt spid="305"/>
                                        </p:tgtEl>
                                        <p:attrNameLst>
                                          <p:attrName>ppt_x</p:attrName>
                                          <p:attrName>ppt_y</p:attrName>
                                        </p:attrNameLst>
                                      </p:cBhvr>
                                      <p:rCtr x="-7044" y="24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6"/>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314" name="Google Shape;314;p16"/>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315" name="Google Shape;315;p16"/>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
        <p:nvSpPr>
          <p:cNvPr id="316" name="Google Shape;316;p16"/>
          <p:cNvSpPr/>
          <p:nvPr/>
        </p:nvSpPr>
        <p:spPr>
          <a:xfrm>
            <a:off x="2619041" y="1862774"/>
            <a:ext cx="1598304" cy="957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 superstitious</a:t>
            </a:r>
            <a:endParaRPr/>
          </a:p>
        </p:txBody>
      </p:sp>
      <p:sp>
        <p:nvSpPr>
          <p:cNvPr id="317" name="Google Shape;317;p16"/>
          <p:cNvSpPr/>
          <p:nvPr/>
        </p:nvSpPr>
        <p:spPr>
          <a:xfrm>
            <a:off x="4644823" y="1858746"/>
            <a:ext cx="1293386"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dirty="0">
                <a:solidFill>
                  <a:schemeClr val="lt1"/>
                </a:solidFill>
                <a:latin typeface="Calibri"/>
                <a:ea typeface="Calibri"/>
                <a:cs typeface="Calibri"/>
                <a:sym typeface="Calibri"/>
              </a:rPr>
              <a:t>ghost </a:t>
            </a:r>
            <a:endParaRPr sz="2000" b="0" i="0" u="none" strike="noStrik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2000" b="0" i="0" u="none" strike="noStrike" dirty="0">
              <a:solidFill>
                <a:schemeClr val="lt1"/>
              </a:solidFill>
              <a:latin typeface="Calibri"/>
              <a:ea typeface="Calibri"/>
              <a:cs typeface="Calibri"/>
              <a:sym typeface="Calibri"/>
            </a:endParaRPr>
          </a:p>
        </p:txBody>
      </p:sp>
      <p:sp>
        <p:nvSpPr>
          <p:cNvPr id="318" name="Google Shape;318;p16"/>
          <p:cNvSpPr/>
          <p:nvPr/>
        </p:nvSpPr>
        <p:spPr>
          <a:xfrm>
            <a:off x="6361810" y="1866392"/>
            <a:ext cx="1369971"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dirty="0">
                <a:solidFill>
                  <a:schemeClr val="lt1"/>
                </a:solidFill>
                <a:latin typeface="Calibri"/>
                <a:ea typeface="Calibri"/>
                <a:cs typeface="Calibri"/>
                <a:sym typeface="Calibri"/>
              </a:rPr>
              <a:t>belief</a:t>
            </a:r>
            <a:endParaRPr dirty="0"/>
          </a:p>
        </p:txBody>
      </p:sp>
      <p:sp>
        <p:nvSpPr>
          <p:cNvPr id="319" name="Google Shape;319;p16"/>
          <p:cNvSpPr/>
          <p:nvPr/>
        </p:nvSpPr>
        <p:spPr>
          <a:xfrm>
            <a:off x="8155382" y="1862774"/>
            <a:ext cx="1128844" cy="9828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jinx</a:t>
            </a:r>
            <a:endParaRPr/>
          </a:p>
        </p:txBody>
      </p:sp>
      <p:sp>
        <p:nvSpPr>
          <p:cNvPr id="320" name="Google Shape;320;p16"/>
          <p:cNvSpPr/>
          <p:nvPr/>
        </p:nvSpPr>
        <p:spPr>
          <a:xfrm>
            <a:off x="766782" y="3433362"/>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dirty="0" smtClean="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400" b="0" i="0" u="none" strike="noStrike" dirty="0">
                <a:solidFill>
                  <a:schemeClr val="lt1"/>
                </a:solidFill>
                <a:latin typeface="Calibri"/>
                <a:ea typeface="Calibri"/>
                <a:cs typeface="Calibri"/>
                <a:sym typeface="Calibri"/>
              </a:rPr>
              <a:t>A force that brings bad luck </a:t>
            </a:r>
            <a:r>
              <a:rPr lang="en-US" sz="2400" b="0" i="0" u="none" strike="noStrike" dirty="0" smtClean="0">
                <a:solidFill>
                  <a:schemeClr val="lt1"/>
                </a:solidFill>
                <a:latin typeface="Calibri"/>
                <a:ea typeface="Calibri"/>
                <a:cs typeface="Calibri"/>
                <a:sym typeface="Calibri"/>
              </a:rPr>
              <a:t>and often</a:t>
            </a:r>
            <a:r>
              <a:rPr lang="en-US" sz="2400" b="0" i="0" u="none" strike="noStrike" dirty="0">
                <a:solidFill>
                  <a:schemeClr val="lt1"/>
                </a:solidFill>
                <a:latin typeface="Calibri"/>
                <a:ea typeface="Calibri"/>
                <a:cs typeface="Calibri"/>
                <a:sym typeface="Calibri"/>
              </a:rPr>
              <a:t> affects someone or </a:t>
            </a:r>
            <a:r>
              <a:rPr lang="en-US" sz="2400" b="0" i="0" u="none" strike="noStrike" dirty="0" smtClean="0">
                <a:solidFill>
                  <a:schemeClr val="lt1"/>
                </a:solidFill>
                <a:latin typeface="Calibri"/>
                <a:ea typeface="Calibri"/>
                <a:cs typeface="Calibri"/>
                <a:sym typeface="Calibri"/>
              </a:rPr>
              <a:t>something</a:t>
            </a:r>
            <a:r>
              <a:rPr lang="en-US" sz="2400" b="0" i="0" u="none" strike="noStrike" dirty="0">
                <a:solidFill>
                  <a:schemeClr val="lt1"/>
                </a:solidFill>
                <a:latin typeface="Calibri"/>
                <a:ea typeface="Calibri"/>
                <a:cs typeface="Calibri"/>
                <a:sym typeface="Calibri"/>
              </a:rPr>
              <a:t/>
            </a:r>
            <a:br>
              <a:rPr lang="en-US" sz="2400" b="0" i="0" u="none" strike="noStrike" dirty="0">
                <a:solidFill>
                  <a:schemeClr val="lt1"/>
                </a:solidFill>
                <a:latin typeface="Calibri"/>
                <a:ea typeface="Calibri"/>
                <a:cs typeface="Calibri"/>
                <a:sym typeface="Calibri"/>
              </a:rPr>
            </a:br>
            <a:endParaRPr sz="2400" b="0" i="0" u="none" strike="noStrik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3.7037E-6 L -0.23177 0.47014 " pathEditMode="relative" rAng="0" ptsTypes="AA">
                                      <p:cBhvr>
                                        <p:cTn id="6" dur="2000" fill="hold"/>
                                        <p:tgtEl>
                                          <p:spTgt spid="319"/>
                                        </p:tgtEl>
                                        <p:attrNameLst>
                                          <p:attrName>ppt_x</p:attrName>
                                          <p:attrName>ppt_y</p:attrName>
                                        </p:attrNameLst>
                                      </p:cBhvr>
                                      <p:rCtr x="-11589" y="23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7"/>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327" name="Google Shape;327;p17"/>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328" name="Google Shape;328;p17"/>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
        <p:nvSpPr>
          <p:cNvPr id="329" name="Google Shape;329;p17"/>
          <p:cNvSpPr/>
          <p:nvPr/>
        </p:nvSpPr>
        <p:spPr>
          <a:xfrm>
            <a:off x="2830291" y="1841701"/>
            <a:ext cx="1598304" cy="957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 superstitious</a:t>
            </a:r>
            <a:endParaRPr/>
          </a:p>
        </p:txBody>
      </p:sp>
      <p:sp>
        <p:nvSpPr>
          <p:cNvPr id="330" name="Google Shape;330;p17"/>
          <p:cNvSpPr/>
          <p:nvPr/>
        </p:nvSpPr>
        <p:spPr>
          <a:xfrm>
            <a:off x="4870764" y="1841703"/>
            <a:ext cx="1430448"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ghost </a:t>
            </a:r>
            <a:endParaRPr sz="20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2000" b="0" i="0" u="none" strike="noStrike">
              <a:solidFill>
                <a:schemeClr val="lt1"/>
              </a:solidFill>
              <a:latin typeface="Calibri"/>
              <a:ea typeface="Calibri"/>
              <a:cs typeface="Calibri"/>
              <a:sym typeface="Calibri"/>
            </a:endParaRPr>
          </a:p>
        </p:txBody>
      </p:sp>
      <p:sp>
        <p:nvSpPr>
          <p:cNvPr id="331" name="Google Shape;331;p17"/>
          <p:cNvSpPr/>
          <p:nvPr/>
        </p:nvSpPr>
        <p:spPr>
          <a:xfrm>
            <a:off x="6743381" y="1841703"/>
            <a:ext cx="1369971"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belief</a:t>
            </a:r>
            <a:endParaRPr/>
          </a:p>
        </p:txBody>
      </p:sp>
      <p:sp>
        <p:nvSpPr>
          <p:cNvPr id="332" name="Google Shape;332;p17"/>
          <p:cNvSpPr/>
          <p:nvPr/>
        </p:nvSpPr>
        <p:spPr>
          <a:xfrm>
            <a:off x="766782" y="3433362"/>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dirty="0" smtClean="0">
                <a:solidFill>
                  <a:schemeClr val="lt1"/>
                </a:solidFill>
                <a:latin typeface="Calibri"/>
                <a:ea typeface="Calibri"/>
                <a:cs typeface="Calibri"/>
                <a:sym typeface="Calibri"/>
              </a:rPr>
              <a:t>A</a:t>
            </a:r>
            <a:r>
              <a:rPr lang="en-US" sz="2400" b="0" i="0" u="none" strike="noStrike" dirty="0">
                <a:solidFill>
                  <a:schemeClr val="lt1"/>
                </a:solidFill>
                <a:latin typeface="Calibri"/>
                <a:ea typeface="Calibri"/>
                <a:cs typeface="Calibri"/>
                <a:sym typeface="Calibri"/>
              </a:rPr>
              <a:t> belief that things such as magic or luck have the power to affect your </a:t>
            </a:r>
            <a:r>
              <a:rPr lang="en-US" sz="2400" b="0" i="0" u="none" strike="noStrike" dirty="0" smtClean="0">
                <a:solidFill>
                  <a:schemeClr val="lt1"/>
                </a:solidFill>
                <a:latin typeface="Calibri"/>
                <a:ea typeface="Calibri"/>
                <a:cs typeface="Calibri"/>
                <a:sym typeface="Calibri"/>
              </a:rPr>
              <a:t>life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4.44444E-6 L 0.22291 0.48079 " pathEditMode="relative" rAng="0" ptsTypes="AA">
                                      <p:cBhvr>
                                        <p:cTn id="6" dur="2000" fill="hold"/>
                                        <p:tgtEl>
                                          <p:spTgt spid="329"/>
                                        </p:tgtEl>
                                        <p:attrNameLst>
                                          <p:attrName>ppt_x</p:attrName>
                                          <p:attrName>ppt_y</p:attrName>
                                        </p:attrNameLst>
                                      </p:cBhvr>
                                      <p:rCtr x="11146" y="2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18"/>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339" name="Google Shape;339;p18"/>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340" name="Google Shape;340;p18"/>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
        <p:nvSpPr>
          <p:cNvPr id="341" name="Google Shape;341;p18"/>
          <p:cNvSpPr/>
          <p:nvPr/>
        </p:nvSpPr>
        <p:spPr>
          <a:xfrm>
            <a:off x="4018777" y="1841703"/>
            <a:ext cx="1295607"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dirty="0">
                <a:solidFill>
                  <a:schemeClr val="lt1"/>
                </a:solidFill>
                <a:latin typeface="Calibri"/>
                <a:ea typeface="Calibri"/>
                <a:cs typeface="Calibri"/>
                <a:sym typeface="Calibri"/>
              </a:rPr>
              <a:t>ghost </a:t>
            </a:r>
            <a:endParaRPr sz="2000" b="0" i="0" u="none" strike="noStrik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2000" b="0" i="0" u="none" strike="noStrike" dirty="0">
              <a:solidFill>
                <a:schemeClr val="lt1"/>
              </a:solidFill>
              <a:latin typeface="Calibri"/>
              <a:ea typeface="Calibri"/>
              <a:cs typeface="Calibri"/>
              <a:sym typeface="Calibri"/>
            </a:endParaRPr>
          </a:p>
        </p:txBody>
      </p:sp>
      <p:sp>
        <p:nvSpPr>
          <p:cNvPr id="342" name="Google Shape;342;p18"/>
          <p:cNvSpPr/>
          <p:nvPr/>
        </p:nvSpPr>
        <p:spPr>
          <a:xfrm>
            <a:off x="5578643" y="1841703"/>
            <a:ext cx="1369971"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belief</a:t>
            </a:r>
            <a:endParaRPr/>
          </a:p>
        </p:txBody>
      </p:sp>
      <p:sp>
        <p:nvSpPr>
          <p:cNvPr id="343" name="Google Shape;343;p18"/>
          <p:cNvSpPr/>
          <p:nvPr/>
        </p:nvSpPr>
        <p:spPr>
          <a:xfrm>
            <a:off x="766782" y="3433362"/>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dirty="0" smtClean="0">
                <a:solidFill>
                  <a:schemeClr val="lt1"/>
                </a:solidFill>
                <a:latin typeface="Calibri"/>
                <a:ea typeface="Calibri"/>
                <a:cs typeface="Calibri"/>
                <a:sym typeface="Calibri"/>
              </a:rPr>
              <a:t>The</a:t>
            </a:r>
            <a:r>
              <a:rPr lang="en-US" sz="2400" b="0" i="0" u="none" strike="noStrike" dirty="0">
                <a:solidFill>
                  <a:schemeClr val="lt1"/>
                </a:solidFill>
                <a:latin typeface="Calibri"/>
                <a:ea typeface="Calibri"/>
                <a:cs typeface="Calibri"/>
                <a:sym typeface="Calibri"/>
              </a:rPr>
              <a:t> spirit of a dead person that someone </a:t>
            </a:r>
            <a:r>
              <a:rPr lang="en-US" sz="2400" b="0" i="0" u="none" strike="noStrike" dirty="0" smtClean="0">
                <a:solidFill>
                  <a:schemeClr val="lt1"/>
                </a:solidFill>
                <a:latin typeface="Calibri"/>
                <a:ea typeface="Calibri"/>
                <a:cs typeface="Calibri"/>
                <a:sym typeface="Calibri"/>
              </a:rPr>
              <a:t>can see</a:t>
            </a:r>
            <a:r>
              <a:rPr lang="en-US" sz="2400" b="0" i="0" u="none" strike="noStrike" dirty="0">
                <a:solidFill>
                  <a:schemeClr val="lt1"/>
                </a:solidFill>
                <a:latin typeface="Calibri"/>
                <a:ea typeface="Calibri"/>
                <a:cs typeface="Calibri"/>
                <a:sym typeface="Calibri"/>
              </a:rPr>
              <a:t> or </a:t>
            </a:r>
            <a:r>
              <a:rPr lang="en-US" sz="2400" b="0" i="0" u="none" strike="noStrike" dirty="0" smtClean="0">
                <a:solidFill>
                  <a:schemeClr val="lt1"/>
                </a:solidFill>
                <a:latin typeface="Calibri"/>
                <a:ea typeface="Calibri"/>
                <a:cs typeface="Calibri"/>
                <a:sym typeface="Calibri"/>
              </a:rPr>
              <a:t>hear</a:t>
            </a:r>
            <a:endParaRPr sz="2400" b="0" i="0" u="none" strike="noStrik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11111E-6 L 0.11888 0.48125 " pathEditMode="relative" rAng="0" ptsTypes="AA">
                                      <p:cBhvr>
                                        <p:cTn id="6" dur="2000" fill="hold"/>
                                        <p:tgtEl>
                                          <p:spTgt spid="341"/>
                                        </p:tgtEl>
                                        <p:attrNameLst>
                                          <p:attrName>ppt_x</p:attrName>
                                          <p:attrName>ppt_y</p:attrName>
                                        </p:attrNameLst>
                                      </p:cBhvr>
                                      <p:rCtr x="5937" y="2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19"/>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350" name="Google Shape;350;p19"/>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351" name="Google Shape;351;p19"/>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
        <p:nvSpPr>
          <p:cNvPr id="352" name="Google Shape;352;p19"/>
          <p:cNvSpPr/>
          <p:nvPr/>
        </p:nvSpPr>
        <p:spPr>
          <a:xfrm>
            <a:off x="5422526" y="1897479"/>
            <a:ext cx="1369971"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belief</a:t>
            </a:r>
            <a:endParaRPr/>
          </a:p>
        </p:txBody>
      </p:sp>
      <p:sp>
        <p:nvSpPr>
          <p:cNvPr id="353" name="Google Shape;353;p19"/>
          <p:cNvSpPr/>
          <p:nvPr/>
        </p:nvSpPr>
        <p:spPr>
          <a:xfrm>
            <a:off x="766782" y="3433362"/>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dirty="0" smtClean="0">
                <a:solidFill>
                  <a:schemeClr val="lt1"/>
                </a:solidFill>
                <a:latin typeface="Calibri"/>
                <a:ea typeface="Calibri"/>
                <a:cs typeface="Calibri"/>
                <a:sym typeface="Calibri"/>
              </a:rPr>
              <a:t>A</a:t>
            </a:r>
            <a:r>
              <a:rPr lang="en-US" sz="2400" b="0" i="0" u="none" strike="noStrike" dirty="0">
                <a:solidFill>
                  <a:schemeClr val="lt1"/>
                </a:solidFill>
                <a:latin typeface="Calibri"/>
                <a:ea typeface="Calibri"/>
                <a:cs typeface="Calibri"/>
                <a:sym typeface="Calibri"/>
              </a:rPr>
              <a:t> strong feeling that something is true or </a:t>
            </a:r>
            <a:r>
              <a:rPr lang="en-US" sz="2400" b="0" i="0" u="none" strike="noStrike" dirty="0" smtClean="0">
                <a:solidFill>
                  <a:schemeClr val="lt1"/>
                </a:solidFill>
                <a:latin typeface="Calibri"/>
                <a:ea typeface="Calibri"/>
                <a:cs typeface="Calibri"/>
                <a:sym typeface="Calibri"/>
              </a:rPr>
              <a:t>real</a:t>
            </a:r>
            <a:endParaRPr sz="2400" b="0" i="0" u="none" strike="noStrik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1889E-6 1.11111E-6 L 0.00182 0.4743 " pathEditMode="relative" rAng="0" ptsTypes="AA">
                                      <p:cBhvr>
                                        <p:cTn id="6" dur="2000" fill="hold"/>
                                        <p:tgtEl>
                                          <p:spTgt spid="352"/>
                                        </p:tgtEl>
                                        <p:attrNameLst>
                                          <p:attrName>ppt_x</p:attrName>
                                          <p:attrName>ppt_y</p:attrName>
                                        </p:attrNameLst>
                                      </p:cBhvr>
                                      <p:rCtr x="91" y="2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2"/>
          <p:cNvSpPr/>
          <p:nvPr/>
        </p:nvSpPr>
        <p:spPr>
          <a:xfrm>
            <a:off x="2945921" y="4439363"/>
            <a:ext cx="7241458" cy="9144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a:solidFill>
                <a:schemeClr val="lt1"/>
              </a:solidFill>
              <a:latin typeface="Calibri"/>
              <a:ea typeface="Calibri"/>
              <a:cs typeface="Calibri"/>
              <a:sym typeface="Calibri"/>
            </a:endParaRPr>
          </a:p>
        </p:txBody>
      </p:sp>
      <p:sp>
        <p:nvSpPr>
          <p:cNvPr id="92" name="Google Shape;92;p2"/>
          <p:cNvSpPr txBox="1"/>
          <p:nvPr/>
        </p:nvSpPr>
        <p:spPr>
          <a:xfrm>
            <a:off x="2945921" y="4604892"/>
            <a:ext cx="7241458" cy="104587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dirty="0" err="1">
                <a:solidFill>
                  <a:schemeClr val="lt1"/>
                </a:solidFill>
                <a:latin typeface="Calibri"/>
                <a:ea typeface="Calibri"/>
                <a:cs typeface="Calibri"/>
                <a:sym typeface="Calibri"/>
              </a:rPr>
              <a:t>ზოგადი</a:t>
            </a:r>
            <a:r>
              <a:rPr lang="en-US" sz="3600" b="0" i="0" u="none" strike="noStrike" dirty="0">
                <a:solidFill>
                  <a:schemeClr val="lt1"/>
                </a:solidFill>
                <a:latin typeface="Calibri"/>
                <a:ea typeface="Calibri"/>
                <a:cs typeface="Calibri"/>
                <a:sym typeface="Calibri"/>
              </a:rPr>
              <a:t> </a:t>
            </a:r>
            <a:r>
              <a:rPr lang="en-US" sz="3600" b="0" i="0" u="none" strike="noStrike" dirty="0" err="1">
                <a:solidFill>
                  <a:schemeClr val="lt1"/>
                </a:solidFill>
                <a:latin typeface="Calibri"/>
                <a:ea typeface="Calibri"/>
                <a:cs typeface="Calibri"/>
                <a:sym typeface="Calibri"/>
              </a:rPr>
              <a:t>ინგლისური</a:t>
            </a:r>
            <a:r>
              <a:rPr lang="en-US" sz="3600" b="0" i="0" u="none" strike="noStrike" dirty="0">
                <a:solidFill>
                  <a:schemeClr val="lt1"/>
                </a:solidFill>
                <a:latin typeface="Calibri"/>
                <a:ea typeface="Calibri"/>
                <a:cs typeface="Calibri"/>
                <a:sym typeface="Calibri"/>
              </a:rPr>
              <a:t> </a:t>
            </a:r>
            <a:r>
              <a:rPr lang="en-US" sz="3600" b="0" i="0" u="none" strike="noStrike" dirty="0" err="1">
                <a:solidFill>
                  <a:schemeClr val="lt1"/>
                </a:solidFill>
                <a:latin typeface="Calibri"/>
                <a:ea typeface="Calibri"/>
                <a:cs typeface="Calibri"/>
                <a:sym typeface="Calibri"/>
              </a:rPr>
              <a:t>დონე</a:t>
            </a:r>
            <a:r>
              <a:rPr lang="en-US" sz="3600" b="0" i="0" u="none" strike="noStrike" dirty="0">
                <a:solidFill>
                  <a:schemeClr val="lt1"/>
                </a:solidFill>
                <a:latin typeface="Calibri"/>
                <a:ea typeface="Calibri"/>
                <a:cs typeface="Calibri"/>
                <a:sym typeface="Calibri"/>
              </a:rPr>
              <a:t>: B1+ </a:t>
            </a:r>
            <a:endParaRPr sz="3600" b="0" i="0" u="none" strike="noStrike" dirty="0">
              <a:solidFill>
                <a:schemeClr val="lt1"/>
              </a:solidFill>
              <a:latin typeface="Calibri"/>
              <a:ea typeface="Calibri"/>
              <a:cs typeface="Calibri"/>
              <a:sym typeface="Calibri"/>
            </a:endParaRPr>
          </a:p>
        </p:txBody>
      </p:sp>
      <p:pic>
        <p:nvPicPr>
          <p:cNvPr id="93" name="Google Shape;93;p2"/>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94" name="Google Shape;94;p2"/>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95" name="Google Shape;95;p2"/>
          <p:cNvSpPr txBox="1"/>
          <p:nvPr/>
        </p:nvSpPr>
        <p:spPr>
          <a:xfrm>
            <a:off x="1611860" y="2282802"/>
            <a:ext cx="990958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0" i="0" u="none" strike="noStrike" dirty="0">
                <a:solidFill>
                  <a:schemeClr val="lt1"/>
                </a:solidFill>
                <a:latin typeface="Calibri"/>
                <a:ea typeface="Calibri"/>
                <a:cs typeface="Calibri"/>
                <a:sym typeface="Calibri"/>
              </a:rPr>
              <a:t>Superstitions </a:t>
            </a:r>
            <a:endParaRPr sz="4800" b="0" i="0" u="none" strike="noStrik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800" b="0" i="0" u="none" strike="noStrike" dirty="0" err="1">
                <a:solidFill>
                  <a:schemeClr val="lt1"/>
                </a:solidFill>
                <a:latin typeface="Calibri"/>
                <a:ea typeface="Calibri"/>
                <a:cs typeface="Calibri"/>
                <a:sym typeface="Calibri"/>
              </a:rPr>
              <a:t>ცრურწმენები</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360" name="Google Shape;360;p20"/>
          <p:cNvGrpSpPr/>
          <p:nvPr/>
        </p:nvGrpSpPr>
        <p:grpSpPr>
          <a:xfrm>
            <a:off x="1157778" y="295239"/>
            <a:ext cx="9250194" cy="6036700"/>
            <a:chOff x="576544" y="0"/>
            <a:chExt cx="9250194" cy="6036700"/>
          </a:xfrm>
        </p:grpSpPr>
        <p:sp>
          <p:nvSpPr>
            <p:cNvPr id="361" name="Google Shape;361;p20"/>
            <p:cNvSpPr/>
            <p:nvPr/>
          </p:nvSpPr>
          <p:spPr>
            <a:xfrm>
              <a:off x="4378545" y="2404584"/>
              <a:ext cx="2094704" cy="1322201"/>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txBox="1"/>
            <p:nvPr/>
          </p:nvSpPr>
          <p:spPr>
            <a:xfrm>
              <a:off x="4685307" y="2598216"/>
              <a:ext cx="1481180" cy="93493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a:solidFill>
                    <a:schemeClr val="lt1"/>
                  </a:solidFill>
                  <a:latin typeface="Calibri"/>
                  <a:ea typeface="Calibri"/>
                  <a:cs typeface="Calibri"/>
                  <a:sym typeface="Calibri"/>
                </a:rPr>
                <a:t>Vocabulary  ლექსიკა</a:t>
              </a:r>
              <a:endParaRPr sz="2400" b="0" i="0" u="none" strike="noStrike">
                <a:solidFill>
                  <a:schemeClr val="lt1"/>
                </a:solidFill>
                <a:latin typeface="Calibri"/>
                <a:ea typeface="Calibri"/>
                <a:cs typeface="Calibri"/>
                <a:sym typeface="Calibri"/>
              </a:endParaRPr>
            </a:p>
          </p:txBody>
        </p:sp>
        <p:sp>
          <p:nvSpPr>
            <p:cNvPr id="363" name="Google Shape;363;p20"/>
            <p:cNvSpPr/>
            <p:nvPr/>
          </p:nvSpPr>
          <p:spPr>
            <a:xfrm rot="10750796">
              <a:off x="2332114" y="3082959"/>
              <a:ext cx="2046805" cy="24722"/>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txBox="1"/>
            <p:nvPr/>
          </p:nvSpPr>
          <p:spPr>
            <a:xfrm rot="-49204">
              <a:off x="3304347" y="3044150"/>
              <a:ext cx="102340" cy="1023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a:solidFill>
                  <a:schemeClr val="dk1"/>
                </a:solidFill>
                <a:latin typeface="Calibri"/>
                <a:ea typeface="Calibri"/>
                <a:cs typeface="Calibri"/>
                <a:sym typeface="Calibri"/>
              </a:endParaRPr>
            </a:p>
          </p:txBody>
        </p:sp>
        <p:sp>
          <p:nvSpPr>
            <p:cNvPr id="365" name="Google Shape;365;p20"/>
            <p:cNvSpPr/>
            <p:nvPr/>
          </p:nvSpPr>
          <p:spPr>
            <a:xfrm>
              <a:off x="576544" y="2355371"/>
              <a:ext cx="2057135" cy="1492964"/>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txBox="1"/>
            <p:nvPr/>
          </p:nvSpPr>
          <p:spPr>
            <a:xfrm>
              <a:off x="877804" y="2574011"/>
              <a:ext cx="1454615" cy="1055684"/>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trap</a:t>
              </a:r>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(n.)</a:t>
              </a:r>
              <a:endParaRPr/>
            </a:p>
          </p:txBody>
        </p:sp>
        <p:sp>
          <p:nvSpPr>
            <p:cNvPr id="367" name="Google Shape;367;p20"/>
            <p:cNvSpPr/>
            <p:nvPr/>
          </p:nvSpPr>
          <p:spPr>
            <a:xfrm rot="-5451341">
              <a:off x="4950479" y="1933609"/>
              <a:ext cx="917388" cy="24722"/>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txBox="1"/>
            <p:nvPr/>
          </p:nvSpPr>
          <p:spPr>
            <a:xfrm rot="5348659">
              <a:off x="5386239" y="1923036"/>
              <a:ext cx="45869" cy="4586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a:solidFill>
                  <a:schemeClr val="dk1"/>
                </a:solidFill>
                <a:latin typeface="Calibri"/>
                <a:ea typeface="Calibri"/>
                <a:cs typeface="Calibri"/>
                <a:sym typeface="Calibri"/>
              </a:endParaRPr>
            </a:p>
          </p:txBody>
        </p:sp>
        <p:sp>
          <p:nvSpPr>
            <p:cNvPr id="369" name="Google Shape;369;p20"/>
            <p:cNvSpPr/>
            <p:nvPr/>
          </p:nvSpPr>
          <p:spPr>
            <a:xfrm>
              <a:off x="4295967" y="0"/>
              <a:ext cx="2190500" cy="148736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txBox="1"/>
            <p:nvPr/>
          </p:nvSpPr>
          <p:spPr>
            <a:xfrm>
              <a:off x="4616758" y="217820"/>
              <a:ext cx="1548918" cy="1051725"/>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novice</a:t>
              </a:r>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(n.)</a:t>
              </a:r>
              <a:endParaRPr/>
            </a:p>
          </p:txBody>
        </p:sp>
        <p:sp>
          <p:nvSpPr>
            <p:cNvPr id="371" name="Google Shape;371;p20"/>
            <p:cNvSpPr/>
            <p:nvPr/>
          </p:nvSpPr>
          <p:spPr>
            <a:xfrm rot="-1786409">
              <a:off x="6048154" y="2030857"/>
              <a:ext cx="2329978" cy="24722"/>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txBox="1"/>
            <p:nvPr/>
          </p:nvSpPr>
          <p:spPr>
            <a:xfrm rot="-1786409">
              <a:off x="7154894" y="1984968"/>
              <a:ext cx="116498" cy="11649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b="0" i="0" u="none" strike="noStrike">
                <a:solidFill>
                  <a:schemeClr val="dk1"/>
                </a:solidFill>
                <a:latin typeface="Calibri"/>
                <a:ea typeface="Calibri"/>
                <a:cs typeface="Calibri"/>
                <a:sym typeface="Calibri"/>
              </a:endParaRPr>
            </a:p>
          </p:txBody>
        </p:sp>
        <p:sp>
          <p:nvSpPr>
            <p:cNvPr id="373" name="Google Shape;373;p20"/>
            <p:cNvSpPr/>
            <p:nvPr/>
          </p:nvSpPr>
          <p:spPr>
            <a:xfrm>
              <a:off x="7790003" y="436058"/>
              <a:ext cx="2036735" cy="132261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txBox="1"/>
            <p:nvPr/>
          </p:nvSpPr>
          <p:spPr>
            <a:xfrm>
              <a:off x="8088275" y="609942"/>
              <a:ext cx="1440189" cy="93523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dirty="0">
                  <a:solidFill>
                    <a:schemeClr val="lt1"/>
                  </a:solidFill>
                  <a:latin typeface="Calibri"/>
                  <a:ea typeface="Calibri"/>
                  <a:cs typeface="Calibri"/>
                  <a:sym typeface="Calibri"/>
                </a:rPr>
                <a:t>newbies</a:t>
              </a:r>
              <a:endParaRPr sz="2000" b="0" i="0" u="none" strike="noStrike" dirty="0">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dirty="0">
                  <a:solidFill>
                    <a:schemeClr val="lt1"/>
                  </a:solidFill>
                  <a:latin typeface="Calibri"/>
                  <a:ea typeface="Calibri"/>
                  <a:cs typeface="Calibri"/>
                  <a:sym typeface="Calibri"/>
                </a:rPr>
                <a:t>(n.)</a:t>
              </a:r>
              <a:endParaRPr dirty="0"/>
            </a:p>
          </p:txBody>
        </p:sp>
        <p:sp>
          <p:nvSpPr>
            <p:cNvPr id="376" name="Google Shape;376;p20"/>
            <p:cNvSpPr txBox="1"/>
            <p:nvPr/>
          </p:nvSpPr>
          <p:spPr>
            <a:xfrm rot="-43418">
              <a:off x="7348604" y="2994732"/>
              <a:ext cx="92172" cy="921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b="0" i="0" u="none" strike="noStrike">
                <a:solidFill>
                  <a:schemeClr val="dk1"/>
                </a:solidFill>
                <a:latin typeface="Calibri"/>
                <a:ea typeface="Calibri"/>
                <a:cs typeface="Calibri"/>
                <a:sym typeface="Calibri"/>
              </a:endParaRPr>
            </a:p>
          </p:txBody>
        </p:sp>
        <p:sp>
          <p:nvSpPr>
            <p:cNvPr id="379" name="Google Shape;379;p20"/>
            <p:cNvSpPr/>
            <p:nvPr/>
          </p:nvSpPr>
          <p:spPr>
            <a:xfrm rot="1102587" flipV="1">
              <a:off x="6345325" y="3565384"/>
              <a:ext cx="2017347" cy="9732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txBox="1"/>
            <p:nvPr/>
          </p:nvSpPr>
          <p:spPr>
            <a:xfrm rot="1789746">
              <a:off x="7092673" y="3998119"/>
              <a:ext cx="109053" cy="1090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a:solidFill>
                  <a:schemeClr val="dk1"/>
                </a:solidFill>
                <a:latin typeface="Calibri"/>
                <a:ea typeface="Calibri"/>
                <a:cs typeface="Calibri"/>
                <a:sym typeface="Calibri"/>
              </a:endParaRPr>
            </a:p>
          </p:txBody>
        </p:sp>
        <p:sp>
          <p:nvSpPr>
            <p:cNvPr id="381" name="Google Shape;381;p20"/>
            <p:cNvSpPr/>
            <p:nvPr/>
          </p:nvSpPr>
          <p:spPr>
            <a:xfrm>
              <a:off x="7809799" y="3101164"/>
              <a:ext cx="1950815" cy="135033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txBox="1"/>
            <p:nvPr/>
          </p:nvSpPr>
          <p:spPr>
            <a:xfrm>
              <a:off x="8095488" y="3303256"/>
              <a:ext cx="1379435" cy="95483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0" i="0" u="none" strike="noStrike" dirty="0">
                <a:solidFill>
                  <a:schemeClr val="lt1"/>
                </a:solidFill>
                <a:latin typeface="Calibri"/>
                <a:ea typeface="Calibri"/>
                <a:cs typeface="Calibri"/>
                <a:sym typeface="Calibri"/>
              </a:endParaRPr>
            </a:p>
            <a:p>
              <a:pPr marL="0" marR="0" lvl="0" indent="0" algn="ctr" rtl="0">
                <a:lnSpc>
                  <a:spcPct val="90000"/>
                </a:lnSpc>
                <a:spcBef>
                  <a:spcPts val="630"/>
                </a:spcBef>
                <a:spcAft>
                  <a:spcPts val="0"/>
                </a:spcAft>
                <a:buClr>
                  <a:schemeClr val="lt1"/>
                </a:buClr>
                <a:buSzPts val="1800"/>
                <a:buFont typeface="Calibri"/>
                <a:buNone/>
              </a:pPr>
              <a:r>
                <a:rPr lang="en-US" sz="2000" b="0" i="0" u="none" strike="noStrike" dirty="0">
                  <a:solidFill>
                    <a:schemeClr val="lt1"/>
                  </a:solidFill>
                  <a:latin typeface="Calibri"/>
                  <a:ea typeface="Calibri"/>
                  <a:cs typeface="Calibri"/>
                  <a:sym typeface="Calibri"/>
                </a:rPr>
                <a:t>hamper</a:t>
              </a:r>
              <a:endParaRPr sz="2000" dirty="0"/>
            </a:p>
            <a:p>
              <a:pPr marL="0" marR="0" lvl="0" indent="0" algn="ctr" rtl="0">
                <a:lnSpc>
                  <a:spcPct val="90000"/>
                </a:lnSpc>
                <a:spcBef>
                  <a:spcPts val="630"/>
                </a:spcBef>
                <a:spcAft>
                  <a:spcPts val="0"/>
                </a:spcAft>
                <a:buClr>
                  <a:schemeClr val="lt1"/>
                </a:buClr>
                <a:buSzPts val="1800"/>
                <a:buFont typeface="Calibri"/>
                <a:buNone/>
              </a:pPr>
              <a:r>
                <a:rPr lang="en-US" sz="2000" b="0" i="0" u="none" strike="noStrike" dirty="0">
                  <a:solidFill>
                    <a:schemeClr val="lt1"/>
                  </a:solidFill>
                  <a:latin typeface="Calibri"/>
                  <a:ea typeface="Calibri"/>
                  <a:cs typeface="Calibri"/>
                  <a:sym typeface="Calibri"/>
                </a:rPr>
                <a:t>(v.)</a:t>
              </a:r>
              <a:endParaRPr sz="2000" dirty="0"/>
            </a:p>
            <a:p>
              <a:pPr marL="0" marR="0" lvl="0" indent="0" algn="ctr" rtl="0">
                <a:lnSpc>
                  <a:spcPct val="90000"/>
                </a:lnSpc>
                <a:spcBef>
                  <a:spcPts val="630"/>
                </a:spcBef>
                <a:spcAft>
                  <a:spcPts val="0"/>
                </a:spcAft>
                <a:buClr>
                  <a:schemeClr val="dk1"/>
                </a:buClr>
                <a:buSzPts val="1800"/>
                <a:buFont typeface="Calibri"/>
                <a:buNone/>
              </a:pPr>
              <a:endParaRPr sz="1800" b="0" i="0" u="none" strike="noStrike" dirty="0">
                <a:solidFill>
                  <a:schemeClr val="lt1"/>
                </a:solidFill>
                <a:latin typeface="Calibri"/>
                <a:ea typeface="Calibri"/>
                <a:cs typeface="Calibri"/>
                <a:sym typeface="Calibri"/>
              </a:endParaRPr>
            </a:p>
          </p:txBody>
        </p:sp>
        <p:sp>
          <p:nvSpPr>
            <p:cNvPr id="383" name="Google Shape;383;p20"/>
            <p:cNvSpPr/>
            <p:nvPr/>
          </p:nvSpPr>
          <p:spPr>
            <a:xfrm rot="4405639">
              <a:off x="5216881" y="4212236"/>
              <a:ext cx="1118932" cy="24722"/>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txBox="1"/>
            <p:nvPr/>
          </p:nvSpPr>
          <p:spPr>
            <a:xfrm rot="5378595">
              <a:off x="5405524" y="4258263"/>
              <a:ext cx="55946" cy="5594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a:solidFill>
                  <a:schemeClr val="dk1"/>
                </a:solidFill>
                <a:latin typeface="Calibri"/>
                <a:ea typeface="Calibri"/>
                <a:cs typeface="Calibri"/>
                <a:sym typeface="Calibri"/>
              </a:endParaRPr>
            </a:p>
          </p:txBody>
        </p:sp>
        <p:sp>
          <p:nvSpPr>
            <p:cNvPr id="385" name="Google Shape;385;p20"/>
            <p:cNvSpPr/>
            <p:nvPr/>
          </p:nvSpPr>
          <p:spPr>
            <a:xfrm>
              <a:off x="5357066" y="4713135"/>
              <a:ext cx="1948533" cy="132356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txBox="1"/>
            <p:nvPr/>
          </p:nvSpPr>
          <p:spPr>
            <a:xfrm>
              <a:off x="5642421" y="4802424"/>
              <a:ext cx="1377821" cy="93590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dirty="0" smtClean="0">
                  <a:solidFill>
                    <a:schemeClr val="lt1"/>
                  </a:solidFill>
                  <a:latin typeface="Calibri"/>
                  <a:ea typeface="Calibri"/>
                  <a:cs typeface="Calibri"/>
                  <a:sym typeface="Calibri"/>
                </a:rPr>
                <a:t>s</a:t>
              </a:r>
              <a:r>
                <a:rPr lang="en-US" sz="2000" b="0" i="0" u="none" strike="noStrike" dirty="0" smtClean="0">
                  <a:solidFill>
                    <a:schemeClr val="lt1"/>
                  </a:solidFill>
                  <a:latin typeface="Calibri"/>
                  <a:ea typeface="Calibri"/>
                  <a:cs typeface="Calibri"/>
                  <a:sym typeface="Calibri"/>
                </a:rPr>
                <a:t>urefire</a:t>
              </a:r>
              <a:endParaRPr dirty="0"/>
            </a:p>
            <a:p>
              <a:pPr marL="0" marR="0" lvl="0" indent="0" algn="ctr" rtl="0">
                <a:lnSpc>
                  <a:spcPct val="90000"/>
                </a:lnSpc>
                <a:spcBef>
                  <a:spcPts val="700"/>
                </a:spcBef>
                <a:spcAft>
                  <a:spcPts val="0"/>
                </a:spcAft>
                <a:buClr>
                  <a:schemeClr val="lt1"/>
                </a:buClr>
                <a:buSzPts val="2000"/>
                <a:buFont typeface="Calibri"/>
                <a:buNone/>
              </a:pPr>
              <a:r>
                <a:rPr lang="en-US" sz="2000" b="0" i="0" u="none" strike="noStrike" dirty="0">
                  <a:solidFill>
                    <a:schemeClr val="lt1"/>
                  </a:solidFill>
                  <a:latin typeface="Calibri"/>
                  <a:ea typeface="Calibri"/>
                  <a:cs typeface="Calibri"/>
                  <a:sym typeface="Calibri"/>
                </a:rPr>
                <a:t>(adj.)</a:t>
              </a:r>
              <a:endParaRPr dirty="0"/>
            </a:p>
          </p:txBody>
        </p:sp>
        <p:sp>
          <p:nvSpPr>
            <p:cNvPr id="387" name="Google Shape;387;p20"/>
            <p:cNvSpPr/>
            <p:nvPr/>
          </p:nvSpPr>
          <p:spPr>
            <a:xfrm rot="8869468">
              <a:off x="2655184" y="4105167"/>
              <a:ext cx="2197663" cy="24722"/>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txBox="1"/>
            <p:nvPr/>
          </p:nvSpPr>
          <p:spPr>
            <a:xfrm rot="-1930532">
              <a:off x="3699074" y="4062587"/>
              <a:ext cx="109883" cy="10988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a:solidFill>
                  <a:schemeClr val="dk1"/>
                </a:solidFill>
                <a:latin typeface="Calibri"/>
                <a:ea typeface="Calibri"/>
                <a:cs typeface="Calibri"/>
                <a:sym typeface="Calibri"/>
              </a:endParaRPr>
            </a:p>
          </p:txBody>
        </p:sp>
        <p:sp>
          <p:nvSpPr>
            <p:cNvPr id="389" name="Google Shape;389;p20"/>
            <p:cNvSpPr/>
            <p:nvPr/>
          </p:nvSpPr>
          <p:spPr>
            <a:xfrm>
              <a:off x="1736881" y="4299029"/>
              <a:ext cx="2160956" cy="143661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txBox="1"/>
            <p:nvPr/>
          </p:nvSpPr>
          <p:spPr>
            <a:xfrm>
              <a:off x="2053346" y="4509417"/>
              <a:ext cx="1528026" cy="101584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doom</a:t>
              </a:r>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(v.)</a:t>
              </a:r>
              <a:endParaRPr/>
            </a:p>
          </p:txBody>
        </p:sp>
        <p:sp>
          <p:nvSpPr>
            <p:cNvPr id="391" name="Google Shape;391;p20"/>
            <p:cNvSpPr/>
            <p:nvPr/>
          </p:nvSpPr>
          <p:spPr>
            <a:xfrm rot="-9221566">
              <a:off x="2178256" y="2079416"/>
              <a:ext cx="2555429" cy="24722"/>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txBox="1"/>
            <p:nvPr/>
          </p:nvSpPr>
          <p:spPr>
            <a:xfrm rot="1578434">
              <a:off x="3392085" y="2027892"/>
              <a:ext cx="127771" cy="12777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0" i="0" u="none" strike="noStrike">
                <a:solidFill>
                  <a:schemeClr val="dk1"/>
                </a:solidFill>
                <a:latin typeface="Calibri"/>
                <a:ea typeface="Calibri"/>
                <a:cs typeface="Calibri"/>
                <a:sym typeface="Calibri"/>
              </a:endParaRPr>
            </a:p>
          </p:txBody>
        </p:sp>
        <p:sp>
          <p:nvSpPr>
            <p:cNvPr id="393" name="Google Shape;393;p20"/>
            <p:cNvSpPr/>
            <p:nvPr/>
          </p:nvSpPr>
          <p:spPr>
            <a:xfrm>
              <a:off x="936922" y="286198"/>
              <a:ext cx="2007592" cy="147247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txBox="1"/>
            <p:nvPr/>
          </p:nvSpPr>
          <p:spPr>
            <a:xfrm>
              <a:off x="1221561" y="556958"/>
              <a:ext cx="1419582" cy="10412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dirty="0">
                  <a:solidFill>
                    <a:schemeClr val="lt1"/>
                  </a:solidFill>
                  <a:latin typeface="Calibri"/>
                  <a:ea typeface="Calibri"/>
                  <a:cs typeface="Calibri"/>
                  <a:sym typeface="Calibri"/>
                </a:rPr>
                <a:t>grinding</a:t>
              </a:r>
              <a:endParaRPr dirty="0"/>
            </a:p>
            <a:p>
              <a:pPr marL="0" marR="0" lvl="0" indent="0" algn="ctr" rtl="0">
                <a:lnSpc>
                  <a:spcPct val="90000"/>
                </a:lnSpc>
                <a:spcBef>
                  <a:spcPts val="700"/>
                </a:spcBef>
                <a:spcAft>
                  <a:spcPts val="0"/>
                </a:spcAft>
                <a:buClr>
                  <a:schemeClr val="lt1"/>
                </a:buClr>
                <a:buSzPts val="2000"/>
                <a:buFont typeface="Calibri"/>
                <a:buNone/>
              </a:pPr>
              <a:r>
                <a:rPr lang="en-US" sz="2000" b="0" i="0" u="none" strike="noStrike" dirty="0">
                  <a:solidFill>
                    <a:schemeClr val="lt1"/>
                  </a:solidFill>
                  <a:latin typeface="Calibri"/>
                  <a:ea typeface="Calibri"/>
                  <a:cs typeface="Calibri"/>
                  <a:sym typeface="Calibri"/>
                </a:rPr>
                <a:t>(n.)</a:t>
              </a:r>
              <a:endParaRPr dirty="0"/>
            </a:p>
          </p:txBody>
        </p:sp>
      </p:grpSp>
      <p:sp>
        <p:nvSpPr>
          <p:cNvPr id="395" name="Google Shape;395;p20"/>
          <p:cNvSpPr/>
          <p:nvPr/>
        </p:nvSpPr>
        <p:spPr>
          <a:xfrm>
            <a:off x="8431789" y="1817254"/>
            <a:ext cx="1976183"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ახალბედა</a:t>
            </a:r>
            <a:endParaRPr sz="2000" b="0" i="0" u="none" strike="noStrike">
              <a:solidFill>
                <a:schemeClr val="lt1"/>
              </a:solidFill>
              <a:latin typeface="Calibri"/>
              <a:ea typeface="Calibri"/>
              <a:cs typeface="Calibri"/>
              <a:sym typeface="Calibri"/>
            </a:endParaRPr>
          </a:p>
        </p:txBody>
      </p:sp>
      <p:sp>
        <p:nvSpPr>
          <p:cNvPr id="397" name="Google Shape;397;p20"/>
          <p:cNvSpPr/>
          <p:nvPr/>
        </p:nvSpPr>
        <p:spPr>
          <a:xfrm>
            <a:off x="5991752" y="6030886"/>
            <a:ext cx="2016323" cy="57987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a-GE" sz="2000" dirty="0" smtClean="0">
                <a:solidFill>
                  <a:schemeClr val="lt1"/>
                </a:solidFill>
                <a:cs typeface="Calibri"/>
                <a:sym typeface="Calibri"/>
              </a:rPr>
              <a:t>უტყუარი</a:t>
            </a:r>
            <a:endParaRPr dirty="0"/>
          </a:p>
        </p:txBody>
      </p:sp>
      <p:sp>
        <p:nvSpPr>
          <p:cNvPr id="398" name="Google Shape;398;p20"/>
          <p:cNvSpPr/>
          <p:nvPr/>
        </p:nvSpPr>
        <p:spPr>
          <a:xfrm>
            <a:off x="2293777" y="5755487"/>
            <a:ext cx="2180818"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განწირვა</a:t>
            </a:r>
            <a:endParaRPr sz="2000" b="0" i="0" u="none" strike="noStrike">
              <a:solidFill>
                <a:schemeClr val="lt1"/>
              </a:solidFill>
              <a:latin typeface="Calibri"/>
              <a:ea typeface="Calibri"/>
              <a:cs typeface="Calibri"/>
              <a:sym typeface="Calibri"/>
            </a:endParaRPr>
          </a:p>
        </p:txBody>
      </p:sp>
      <p:sp>
        <p:nvSpPr>
          <p:cNvPr id="399" name="Google Shape;399;p20"/>
          <p:cNvSpPr/>
          <p:nvPr/>
        </p:nvSpPr>
        <p:spPr>
          <a:xfrm>
            <a:off x="8426735" y="4564931"/>
            <a:ext cx="2115847"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dirty="0" err="1">
                <a:solidFill>
                  <a:schemeClr val="lt1"/>
                </a:solidFill>
                <a:latin typeface="Calibri"/>
                <a:ea typeface="Calibri"/>
                <a:cs typeface="Calibri"/>
                <a:sym typeface="Calibri"/>
              </a:rPr>
              <a:t>ხელის</a:t>
            </a:r>
            <a:r>
              <a:rPr lang="en-US" sz="2000" b="0" i="0" u="none" strike="noStrike" dirty="0">
                <a:solidFill>
                  <a:schemeClr val="lt1"/>
                </a:solidFill>
                <a:latin typeface="Calibri"/>
                <a:ea typeface="Calibri"/>
                <a:cs typeface="Calibri"/>
                <a:sym typeface="Calibri"/>
              </a:rPr>
              <a:t> </a:t>
            </a:r>
            <a:r>
              <a:rPr lang="en-US" sz="2000" b="0" i="0" u="none" strike="noStrike" dirty="0" err="1">
                <a:solidFill>
                  <a:schemeClr val="lt1"/>
                </a:solidFill>
                <a:latin typeface="Calibri"/>
                <a:ea typeface="Calibri"/>
                <a:cs typeface="Calibri"/>
                <a:sym typeface="Calibri"/>
              </a:rPr>
              <a:t>შეშლა</a:t>
            </a:r>
            <a:r>
              <a:rPr lang="en-US" sz="2000" b="0" i="0" u="none" strike="noStrike" dirty="0">
                <a:solidFill>
                  <a:schemeClr val="lt1"/>
                </a:solidFill>
                <a:latin typeface="Calibri"/>
                <a:ea typeface="Calibri"/>
                <a:cs typeface="Calibri"/>
                <a:sym typeface="Calibri"/>
              </a:rPr>
              <a:t>, </a:t>
            </a:r>
            <a:r>
              <a:rPr lang="en-US" sz="2000" b="0" i="0" u="none" strike="noStrike" dirty="0" err="1">
                <a:solidFill>
                  <a:schemeClr val="lt1"/>
                </a:solidFill>
                <a:latin typeface="Calibri"/>
                <a:ea typeface="Calibri"/>
                <a:cs typeface="Calibri"/>
                <a:sym typeface="Calibri"/>
              </a:rPr>
              <a:t>დაბრკოლება</a:t>
            </a:r>
            <a:endParaRPr sz="2000" b="0" i="0" u="none" strike="noStrike" dirty="0">
              <a:solidFill>
                <a:schemeClr val="lt1"/>
              </a:solidFill>
              <a:latin typeface="Calibri"/>
              <a:ea typeface="Calibri"/>
              <a:cs typeface="Calibri"/>
              <a:sym typeface="Calibri"/>
            </a:endParaRPr>
          </a:p>
        </p:txBody>
      </p:sp>
      <p:sp>
        <p:nvSpPr>
          <p:cNvPr id="400" name="Google Shape;400;p20"/>
          <p:cNvSpPr/>
          <p:nvPr/>
        </p:nvSpPr>
        <p:spPr>
          <a:xfrm>
            <a:off x="4828729" y="1516378"/>
            <a:ext cx="2356804"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სიახლე</a:t>
            </a:r>
            <a:endParaRPr sz="2000" b="0" i="0" u="none" strike="noStrike">
              <a:solidFill>
                <a:schemeClr val="lt1"/>
              </a:solidFill>
              <a:latin typeface="Calibri"/>
              <a:ea typeface="Calibri"/>
              <a:cs typeface="Calibri"/>
              <a:sym typeface="Calibri"/>
            </a:endParaRPr>
          </a:p>
        </p:txBody>
      </p:sp>
      <p:sp>
        <p:nvSpPr>
          <p:cNvPr id="401" name="Google Shape;401;p20"/>
          <p:cNvSpPr/>
          <p:nvPr/>
        </p:nvSpPr>
        <p:spPr>
          <a:xfrm>
            <a:off x="1101083" y="3811066"/>
            <a:ext cx="2123208"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ხაფანგი</a:t>
            </a:r>
            <a:endParaRPr sz="2000" b="0" i="0" u="none" strike="noStrike">
              <a:solidFill>
                <a:schemeClr val="lt1"/>
              </a:solidFill>
              <a:latin typeface="Calibri"/>
              <a:ea typeface="Calibri"/>
              <a:cs typeface="Calibri"/>
              <a:sym typeface="Calibri"/>
            </a:endParaRPr>
          </a:p>
        </p:txBody>
      </p:sp>
      <p:sp>
        <p:nvSpPr>
          <p:cNvPr id="402" name="Google Shape;402;p20"/>
          <p:cNvSpPr/>
          <p:nvPr/>
        </p:nvSpPr>
        <p:spPr>
          <a:xfrm>
            <a:off x="1518156" y="1782433"/>
            <a:ext cx="2143228"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დაფქვა, დანაყვა</a:t>
            </a:r>
            <a:endParaRPr sz="20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28"/>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492" name="Google Shape;492;p28"/>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493" name="Google Shape;493;p28"/>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494" name="Google Shape;494;p28"/>
          <p:cNvGrpSpPr/>
          <p:nvPr/>
        </p:nvGrpSpPr>
        <p:grpSpPr>
          <a:xfrm>
            <a:off x="4681727" y="1852755"/>
            <a:ext cx="3726831" cy="2668705"/>
            <a:chOff x="2643811" y="151937"/>
            <a:chExt cx="3131267" cy="970760"/>
          </a:xfrm>
        </p:grpSpPr>
        <p:sp>
          <p:nvSpPr>
            <p:cNvPr id="495" name="Google Shape;495;p28"/>
            <p:cNvSpPr/>
            <p:nvPr/>
          </p:nvSpPr>
          <p:spPr>
            <a:xfrm>
              <a:off x="2643811" y="151937"/>
              <a:ext cx="3131267"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novice</a:t>
              </a:r>
              <a:endParaRPr/>
            </a:p>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(n.)</a:t>
              </a:r>
              <a:endParaRPr/>
            </a:p>
          </p:txBody>
        </p:sp>
        <p:sp>
          <p:nvSpPr>
            <p:cNvPr id="496" name="Google Shape;496;p28"/>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497" name="Google Shape;497;p28"/>
          <p:cNvSpPr/>
          <p:nvPr/>
        </p:nvSpPr>
        <p:spPr>
          <a:xfrm>
            <a:off x="4935454" y="4521460"/>
            <a:ext cx="3219375" cy="84702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სიახლე</a:t>
            </a:r>
            <a:endParaRPr sz="2800" b="0" i="0" u="none" strike="noStrike">
              <a:solidFill>
                <a:schemeClr val="lt1"/>
              </a:solidFill>
              <a:latin typeface="Calibri"/>
              <a:ea typeface="Calibri"/>
              <a:cs typeface="Calibri"/>
              <a:sym typeface="Calibri"/>
            </a:endParaRPr>
          </a:p>
        </p:txBody>
      </p:sp>
      <p:sp>
        <p:nvSpPr>
          <p:cNvPr id="498" name="Google Shape;498;p28"/>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84531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21"/>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408" name="Google Shape;408;p21"/>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409" name="Google Shape;409;p21"/>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410" name="Google Shape;410;p21"/>
          <p:cNvGrpSpPr/>
          <p:nvPr/>
        </p:nvGrpSpPr>
        <p:grpSpPr>
          <a:xfrm>
            <a:off x="4580318" y="1745363"/>
            <a:ext cx="3409821" cy="2963535"/>
            <a:chOff x="3036402" y="160340"/>
            <a:chExt cx="2022509" cy="1148571"/>
          </a:xfrm>
        </p:grpSpPr>
        <p:sp>
          <p:nvSpPr>
            <p:cNvPr id="411" name="Google Shape;411;p21"/>
            <p:cNvSpPr/>
            <p:nvPr/>
          </p:nvSpPr>
          <p:spPr>
            <a:xfrm>
              <a:off x="3036402" y="338151"/>
              <a:ext cx="2022509"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newbies</a:t>
              </a:r>
              <a:endParaRPr/>
            </a:p>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(n.)</a:t>
              </a:r>
              <a:endParaRPr/>
            </a:p>
          </p:txBody>
        </p:sp>
        <p:sp>
          <p:nvSpPr>
            <p:cNvPr id="412" name="Google Shape;412;p21"/>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413" name="Google Shape;413;p21"/>
          <p:cNvSpPr/>
          <p:nvPr/>
        </p:nvSpPr>
        <p:spPr>
          <a:xfrm>
            <a:off x="4787778" y="4708898"/>
            <a:ext cx="2994900" cy="86802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ახალბედა</a:t>
            </a:r>
            <a:endParaRPr sz="2800" b="0" i="0" u="none" strike="noStrike">
              <a:solidFill>
                <a:schemeClr val="lt1"/>
              </a:solidFill>
              <a:latin typeface="Calibri"/>
              <a:ea typeface="Calibri"/>
              <a:cs typeface="Calibri"/>
              <a:sym typeface="Calibri"/>
            </a:endParaRPr>
          </a:p>
        </p:txBody>
      </p:sp>
      <p:sp>
        <p:nvSpPr>
          <p:cNvPr id="414" name="Google Shape;414;p21"/>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23"/>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432" name="Google Shape;432;p23"/>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433" name="Google Shape;433;p23"/>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434" name="Google Shape;434;p23"/>
          <p:cNvGrpSpPr/>
          <p:nvPr/>
        </p:nvGrpSpPr>
        <p:grpSpPr>
          <a:xfrm>
            <a:off x="4453737" y="1852755"/>
            <a:ext cx="3872116" cy="2668705"/>
            <a:chOff x="2731590" y="113550"/>
            <a:chExt cx="2794435" cy="970760"/>
          </a:xfrm>
        </p:grpSpPr>
        <p:sp>
          <p:nvSpPr>
            <p:cNvPr id="435" name="Google Shape;435;p23"/>
            <p:cNvSpPr/>
            <p:nvPr/>
          </p:nvSpPr>
          <p:spPr>
            <a:xfrm>
              <a:off x="2731590" y="113550"/>
              <a:ext cx="279443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hamper</a:t>
              </a:r>
              <a:endParaRPr/>
            </a:p>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(v.)</a:t>
              </a:r>
              <a:endParaRPr/>
            </a:p>
            <a:p>
              <a:pPr marL="0" marR="0" lvl="0" indent="0" algn="ctr" rtl="0">
                <a:lnSpc>
                  <a:spcPct val="100000"/>
                </a:lnSpc>
                <a:spcBef>
                  <a:spcPts val="0"/>
                </a:spcBef>
                <a:spcAft>
                  <a:spcPts val="0"/>
                </a:spcAft>
                <a:buNone/>
              </a:pPr>
              <a:endParaRPr sz="4400" b="0" i="0" u="none" strike="noStrike">
                <a:solidFill>
                  <a:schemeClr val="lt1"/>
                </a:solidFill>
                <a:latin typeface="Calibri"/>
                <a:ea typeface="Calibri"/>
                <a:cs typeface="Calibri"/>
                <a:sym typeface="Calibri"/>
              </a:endParaRPr>
            </a:p>
          </p:txBody>
        </p:sp>
        <p:sp>
          <p:nvSpPr>
            <p:cNvPr id="436" name="Google Shape;436;p23"/>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437" name="Google Shape;437;p23"/>
          <p:cNvSpPr/>
          <p:nvPr/>
        </p:nvSpPr>
        <p:spPr>
          <a:xfrm>
            <a:off x="4604393" y="4521460"/>
            <a:ext cx="3728237" cy="98827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err="1">
                <a:solidFill>
                  <a:schemeClr val="lt1"/>
                </a:solidFill>
                <a:latin typeface="Calibri"/>
                <a:ea typeface="Calibri"/>
                <a:cs typeface="Calibri"/>
                <a:sym typeface="Calibri"/>
              </a:rPr>
              <a:t>ხელის</a:t>
            </a:r>
            <a:r>
              <a:rPr lang="en-US" sz="2800" b="0" i="0" u="none" strike="noStrike" dirty="0">
                <a:solidFill>
                  <a:schemeClr val="lt1"/>
                </a:solidFill>
                <a:latin typeface="Calibri"/>
                <a:ea typeface="Calibri"/>
                <a:cs typeface="Calibri"/>
                <a:sym typeface="Calibri"/>
              </a:rPr>
              <a:t> </a:t>
            </a:r>
            <a:r>
              <a:rPr lang="en-US" sz="2800" b="0" i="0" u="none" strike="noStrike" dirty="0" err="1">
                <a:solidFill>
                  <a:schemeClr val="lt1"/>
                </a:solidFill>
                <a:latin typeface="Calibri"/>
                <a:ea typeface="Calibri"/>
                <a:cs typeface="Calibri"/>
                <a:sym typeface="Calibri"/>
              </a:rPr>
              <a:t>შეშლა</a:t>
            </a:r>
            <a:r>
              <a:rPr lang="en-US" sz="2800" b="0" i="0" u="none" strike="noStrike" dirty="0">
                <a:solidFill>
                  <a:schemeClr val="lt1"/>
                </a:solidFill>
                <a:latin typeface="Calibri"/>
                <a:ea typeface="Calibri"/>
                <a:cs typeface="Calibri"/>
                <a:sym typeface="Calibri"/>
              </a:rPr>
              <a:t>, </a:t>
            </a:r>
            <a:r>
              <a:rPr lang="en-US" sz="2800" b="0" i="0" u="none" strike="noStrike" dirty="0" err="1">
                <a:solidFill>
                  <a:schemeClr val="lt1"/>
                </a:solidFill>
                <a:latin typeface="Calibri"/>
                <a:ea typeface="Calibri"/>
                <a:cs typeface="Calibri"/>
                <a:sym typeface="Calibri"/>
              </a:rPr>
              <a:t>დაბრკოლება</a:t>
            </a:r>
            <a:endParaRPr sz="2800" b="0" i="0" u="none" strike="noStrike" dirty="0">
              <a:solidFill>
                <a:schemeClr val="lt1"/>
              </a:solidFill>
              <a:latin typeface="Calibri"/>
              <a:ea typeface="Calibri"/>
              <a:cs typeface="Calibri"/>
              <a:sym typeface="Calibri"/>
            </a:endParaRPr>
          </a:p>
        </p:txBody>
      </p:sp>
      <p:sp>
        <p:nvSpPr>
          <p:cNvPr id="438" name="Google Shape;438;p23"/>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24"/>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444" name="Google Shape;444;p24"/>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445" name="Google Shape;445;p24"/>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grpSp>
        <p:nvGrpSpPr>
          <p:cNvPr id="446" name="Google Shape;446;p24"/>
          <p:cNvGrpSpPr/>
          <p:nvPr/>
        </p:nvGrpSpPr>
        <p:grpSpPr>
          <a:xfrm>
            <a:off x="4537949" y="2040713"/>
            <a:ext cx="3494559" cy="2668705"/>
            <a:chOff x="2921487" y="39716"/>
            <a:chExt cx="2468303" cy="970760"/>
          </a:xfrm>
        </p:grpSpPr>
        <p:sp>
          <p:nvSpPr>
            <p:cNvPr id="447" name="Google Shape;447;p24"/>
            <p:cNvSpPr/>
            <p:nvPr/>
          </p:nvSpPr>
          <p:spPr>
            <a:xfrm>
              <a:off x="2921487" y="39716"/>
              <a:ext cx="2468303"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dirty="0" smtClean="0">
                  <a:solidFill>
                    <a:schemeClr val="lt1"/>
                  </a:solidFill>
                  <a:latin typeface="Calibri"/>
                  <a:ea typeface="Calibri"/>
                  <a:cs typeface="Calibri"/>
                  <a:sym typeface="Calibri"/>
                </a:rPr>
                <a:t>s</a:t>
              </a:r>
              <a:r>
                <a:rPr lang="en-US" sz="4400" b="0" i="0" u="none" strike="noStrike" dirty="0" smtClean="0">
                  <a:solidFill>
                    <a:schemeClr val="lt1"/>
                  </a:solidFill>
                  <a:latin typeface="Calibri"/>
                  <a:ea typeface="Calibri"/>
                  <a:cs typeface="Calibri"/>
                  <a:sym typeface="Calibri"/>
                </a:rPr>
                <a:t>urefire</a:t>
              </a:r>
              <a:endParaRPr dirty="0"/>
            </a:p>
            <a:p>
              <a:pPr marL="0" marR="0" lvl="0" indent="0" algn="ctr" rtl="0">
                <a:lnSpc>
                  <a:spcPct val="100000"/>
                </a:lnSpc>
                <a:spcBef>
                  <a:spcPts val="0"/>
                </a:spcBef>
                <a:spcAft>
                  <a:spcPts val="0"/>
                </a:spcAft>
                <a:buNone/>
              </a:pPr>
              <a:r>
                <a:rPr lang="en-US" sz="4400" b="0" i="0" u="none" strike="noStrike" dirty="0">
                  <a:solidFill>
                    <a:schemeClr val="lt1"/>
                  </a:solidFill>
                  <a:latin typeface="Calibri"/>
                  <a:ea typeface="Calibri"/>
                  <a:cs typeface="Calibri"/>
                  <a:sym typeface="Calibri"/>
                </a:rPr>
                <a:t>(adj.)</a:t>
              </a:r>
              <a:endParaRPr dirty="0"/>
            </a:p>
          </p:txBody>
        </p:sp>
        <p:sp>
          <p:nvSpPr>
            <p:cNvPr id="448" name="Google Shape;448;p24"/>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449" name="Google Shape;449;p24"/>
          <p:cNvSpPr/>
          <p:nvPr/>
        </p:nvSpPr>
        <p:spPr>
          <a:xfrm>
            <a:off x="4855997" y="4709418"/>
            <a:ext cx="3050098" cy="9743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smtClean="0">
                <a:solidFill>
                  <a:srgbClr val="FFFFFF"/>
                </a:solidFill>
                <a:latin typeface="Calibri"/>
                <a:ea typeface="Calibri"/>
                <a:cs typeface="Calibri"/>
                <a:sym typeface="Calibri"/>
              </a:rPr>
              <a:t>უტყუარი</a:t>
            </a:r>
            <a:endParaRPr lang="ka-GE" sz="1800" dirty="0"/>
          </a:p>
        </p:txBody>
      </p:sp>
      <p:sp>
        <p:nvSpPr>
          <p:cNvPr id="450" name="Google Shape;450;p24"/>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25"/>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456" name="Google Shape;456;p25"/>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457" name="Google Shape;457;p25"/>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458" name="Google Shape;458;p25"/>
          <p:cNvGrpSpPr/>
          <p:nvPr/>
        </p:nvGrpSpPr>
        <p:grpSpPr>
          <a:xfrm>
            <a:off x="4446158" y="1773592"/>
            <a:ext cx="3678142" cy="2783947"/>
            <a:chOff x="2643811" y="151937"/>
            <a:chExt cx="3131267" cy="970760"/>
          </a:xfrm>
        </p:grpSpPr>
        <p:sp>
          <p:nvSpPr>
            <p:cNvPr id="459" name="Google Shape;459;p25"/>
            <p:cNvSpPr/>
            <p:nvPr/>
          </p:nvSpPr>
          <p:spPr>
            <a:xfrm>
              <a:off x="2643811" y="151937"/>
              <a:ext cx="3131267"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doom</a:t>
              </a:r>
              <a:endParaRPr/>
            </a:p>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(v.)</a:t>
              </a:r>
              <a:endParaRPr/>
            </a:p>
          </p:txBody>
        </p:sp>
        <p:sp>
          <p:nvSpPr>
            <p:cNvPr id="460" name="Google Shape;460;p25"/>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461" name="Google Shape;461;p25"/>
          <p:cNvSpPr/>
          <p:nvPr/>
        </p:nvSpPr>
        <p:spPr>
          <a:xfrm>
            <a:off x="4658179" y="4594245"/>
            <a:ext cx="3397087" cy="82277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განწირვა</a:t>
            </a:r>
            <a:endParaRPr sz="2800" b="0" i="0" u="none" strike="noStrike">
              <a:solidFill>
                <a:schemeClr val="lt1"/>
              </a:solidFill>
              <a:latin typeface="Calibri"/>
              <a:ea typeface="Calibri"/>
              <a:cs typeface="Calibri"/>
              <a:sym typeface="Calibri"/>
            </a:endParaRPr>
          </a:p>
        </p:txBody>
      </p:sp>
      <p:sp>
        <p:nvSpPr>
          <p:cNvPr id="462" name="Google Shape;462;p25"/>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2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468" name="Google Shape;468;p2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469" name="Google Shape;469;p2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470" name="Google Shape;470;p26"/>
          <p:cNvGrpSpPr/>
          <p:nvPr/>
        </p:nvGrpSpPr>
        <p:grpSpPr>
          <a:xfrm>
            <a:off x="4753069" y="1688799"/>
            <a:ext cx="3436982" cy="2668705"/>
            <a:chOff x="2643811" y="151937"/>
            <a:chExt cx="3131267" cy="970760"/>
          </a:xfrm>
        </p:grpSpPr>
        <p:sp>
          <p:nvSpPr>
            <p:cNvPr id="471" name="Google Shape;471;p26"/>
            <p:cNvSpPr/>
            <p:nvPr/>
          </p:nvSpPr>
          <p:spPr>
            <a:xfrm>
              <a:off x="2643811" y="151937"/>
              <a:ext cx="3131267"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trap</a:t>
              </a:r>
              <a:endParaRPr/>
            </a:p>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(n.)</a:t>
              </a:r>
              <a:endParaRPr/>
            </a:p>
          </p:txBody>
        </p:sp>
        <p:sp>
          <p:nvSpPr>
            <p:cNvPr id="472" name="Google Shape;472;p2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473" name="Google Shape;473;p26"/>
          <p:cNvSpPr/>
          <p:nvPr/>
        </p:nvSpPr>
        <p:spPr>
          <a:xfrm>
            <a:off x="4972045" y="4357504"/>
            <a:ext cx="3199920" cy="88266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ხაფანგი</a:t>
            </a:r>
            <a:endParaRPr sz="2800" b="0" i="0" u="none" strike="noStrike">
              <a:solidFill>
                <a:schemeClr val="lt1"/>
              </a:solidFill>
              <a:latin typeface="Calibri"/>
              <a:ea typeface="Calibri"/>
              <a:cs typeface="Calibri"/>
              <a:sym typeface="Calibri"/>
            </a:endParaRPr>
          </a:p>
        </p:txBody>
      </p:sp>
      <p:sp>
        <p:nvSpPr>
          <p:cNvPr id="474" name="Google Shape;474;p2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27"/>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480" name="Google Shape;480;p27"/>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481" name="Google Shape;481;p27"/>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482" name="Google Shape;482;p27"/>
          <p:cNvGrpSpPr/>
          <p:nvPr/>
        </p:nvGrpSpPr>
        <p:grpSpPr>
          <a:xfrm>
            <a:off x="4869187" y="1688799"/>
            <a:ext cx="3450539" cy="2552940"/>
            <a:chOff x="2643811" y="151937"/>
            <a:chExt cx="3131267" cy="970760"/>
          </a:xfrm>
        </p:grpSpPr>
        <p:sp>
          <p:nvSpPr>
            <p:cNvPr id="483" name="Google Shape;483;p27"/>
            <p:cNvSpPr/>
            <p:nvPr/>
          </p:nvSpPr>
          <p:spPr>
            <a:xfrm>
              <a:off x="2643811" y="151937"/>
              <a:ext cx="3131267"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grinding</a:t>
              </a:r>
              <a:endParaRPr/>
            </a:p>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(n.)</a:t>
              </a:r>
              <a:endParaRPr/>
            </a:p>
          </p:txBody>
        </p:sp>
        <p:sp>
          <p:nvSpPr>
            <p:cNvPr id="484" name="Google Shape;484;p27"/>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485" name="Google Shape;485;p27"/>
          <p:cNvSpPr/>
          <p:nvPr/>
        </p:nvSpPr>
        <p:spPr>
          <a:xfrm>
            <a:off x="5085527" y="4241739"/>
            <a:ext cx="3017858" cy="8420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err="1">
                <a:solidFill>
                  <a:schemeClr val="lt1"/>
                </a:solidFill>
                <a:latin typeface="Calibri"/>
                <a:ea typeface="Calibri"/>
                <a:cs typeface="Calibri"/>
                <a:sym typeface="Calibri"/>
              </a:rPr>
              <a:t>დაფქვა</a:t>
            </a:r>
            <a:r>
              <a:rPr lang="en-US" sz="2800" b="0" i="0" u="none" strike="noStrike" dirty="0">
                <a:solidFill>
                  <a:schemeClr val="lt1"/>
                </a:solidFill>
                <a:latin typeface="Calibri"/>
                <a:ea typeface="Calibri"/>
                <a:cs typeface="Calibri"/>
                <a:sym typeface="Calibri"/>
              </a:rPr>
              <a:t>, </a:t>
            </a:r>
            <a:r>
              <a:rPr lang="en-US" sz="2800" b="0" i="0" u="none" strike="noStrike" dirty="0" err="1">
                <a:solidFill>
                  <a:schemeClr val="lt1"/>
                </a:solidFill>
                <a:latin typeface="Calibri"/>
                <a:ea typeface="Calibri"/>
                <a:cs typeface="Calibri"/>
                <a:sym typeface="Calibri"/>
              </a:rPr>
              <a:t>დანაყვა</a:t>
            </a:r>
            <a:endParaRPr sz="2800" b="0" i="0" u="none" strike="noStrike" dirty="0">
              <a:solidFill>
                <a:schemeClr val="lt1"/>
              </a:solidFill>
              <a:latin typeface="Calibri"/>
              <a:ea typeface="Calibri"/>
              <a:cs typeface="Calibri"/>
              <a:sym typeface="Calibri"/>
            </a:endParaRPr>
          </a:p>
        </p:txBody>
      </p:sp>
      <p:sp>
        <p:nvSpPr>
          <p:cNvPr id="486" name="Google Shape;486;p27"/>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9"/>
          <p:cNvSpPr/>
          <p:nvPr/>
        </p:nvSpPr>
        <p:spPr>
          <a:xfrm>
            <a:off x="372815" y="2514627"/>
            <a:ext cx="6210426" cy="271105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4450" marR="0" lvl="0" indent="0" algn="just" rtl="0">
              <a:lnSpc>
                <a:spcPct val="115000"/>
              </a:lnSpc>
              <a:spcBef>
                <a:spcPts val="0"/>
              </a:spcBef>
              <a:spcAft>
                <a:spcPts val="0"/>
              </a:spcAft>
              <a:buNone/>
            </a:pPr>
            <a:r>
              <a:rPr lang="en-US" sz="3200" dirty="0" smtClean="0">
                <a:solidFill>
                  <a:schemeClr val="lt1"/>
                </a:solidFill>
                <a:latin typeface="Calibri"/>
                <a:ea typeface="Calibri"/>
                <a:cs typeface="Calibri"/>
                <a:sym typeface="Calibri"/>
              </a:rPr>
              <a:t>Are there </a:t>
            </a:r>
            <a:r>
              <a:rPr lang="en-US" sz="3200" b="0" i="0" u="none" strike="noStrike" dirty="0" smtClean="0">
                <a:solidFill>
                  <a:schemeClr val="lt1"/>
                </a:solidFill>
                <a:latin typeface="Calibri"/>
                <a:ea typeface="Calibri"/>
                <a:cs typeface="Calibri"/>
                <a:sym typeface="Calibri"/>
              </a:rPr>
              <a:t>any </a:t>
            </a:r>
            <a:r>
              <a:rPr lang="en-US" sz="3200" b="0" i="0" u="none" strike="noStrike" dirty="0">
                <a:solidFill>
                  <a:schemeClr val="lt1"/>
                </a:solidFill>
                <a:latin typeface="Calibri"/>
                <a:ea typeface="Calibri"/>
                <a:cs typeface="Calibri"/>
                <a:sym typeface="Calibri"/>
              </a:rPr>
              <a:t>other superstitions in your country? </a:t>
            </a:r>
            <a:r>
              <a:rPr lang="en-US" sz="3200" b="0" i="0" u="none" strike="noStrike" dirty="0" smtClean="0">
                <a:solidFill>
                  <a:schemeClr val="lt1"/>
                </a:solidFill>
                <a:latin typeface="Calibri"/>
                <a:ea typeface="Calibri"/>
                <a:cs typeface="Calibri"/>
                <a:sym typeface="Calibri"/>
              </a:rPr>
              <a:t>Do your </a:t>
            </a:r>
            <a:r>
              <a:rPr lang="en-US" sz="3200" b="0" i="0" u="none" strike="noStrike" dirty="0">
                <a:solidFill>
                  <a:schemeClr val="lt1"/>
                </a:solidFill>
                <a:latin typeface="Calibri"/>
                <a:ea typeface="Calibri"/>
                <a:cs typeface="Calibri"/>
                <a:sym typeface="Calibri"/>
              </a:rPr>
              <a:t>family have their own superstitions? If so, what are they?</a:t>
            </a:r>
            <a:endParaRPr sz="3200" b="0" i="0" u="none" strike="noStrike" dirty="0">
              <a:solidFill>
                <a:schemeClr val="lt1"/>
              </a:solidFill>
              <a:latin typeface="Calibri"/>
              <a:ea typeface="Calibri"/>
              <a:cs typeface="Calibri"/>
              <a:sym typeface="Calibri"/>
            </a:endParaRPr>
          </a:p>
        </p:txBody>
      </p:sp>
      <p:pic>
        <p:nvPicPr>
          <p:cNvPr id="504" name="Google Shape;504;p29"/>
          <p:cNvPicPr preferRelativeResize="0"/>
          <p:nvPr/>
        </p:nvPicPr>
        <p:blipFill rotWithShape="1">
          <a:blip r:embed="rId3">
            <a:alphaModFix/>
          </a:blip>
          <a:srcRect/>
          <a:stretch/>
        </p:blipFill>
        <p:spPr>
          <a:xfrm>
            <a:off x="372815" y="561359"/>
            <a:ext cx="2164081" cy="968991"/>
          </a:xfrm>
          <a:prstGeom prst="rect">
            <a:avLst/>
          </a:prstGeom>
          <a:noFill/>
          <a:ln>
            <a:noFill/>
          </a:ln>
        </p:spPr>
      </p:pic>
      <p:pic>
        <p:nvPicPr>
          <p:cNvPr id="505" name="Google Shape;505;p29"/>
          <p:cNvPicPr preferRelativeResize="0"/>
          <p:nvPr/>
        </p:nvPicPr>
        <p:blipFill rotWithShape="1">
          <a:blip r:embed="rId4">
            <a:alphaModFix/>
          </a:blip>
          <a:srcRect/>
          <a:stretch/>
        </p:blipFill>
        <p:spPr>
          <a:xfrm>
            <a:off x="2536896" y="560705"/>
            <a:ext cx="2376972" cy="968991"/>
          </a:xfrm>
          <a:prstGeom prst="rect">
            <a:avLst/>
          </a:prstGeom>
          <a:noFill/>
          <a:ln>
            <a:noFill/>
          </a:ln>
        </p:spPr>
      </p:pic>
      <p:sp>
        <p:nvSpPr>
          <p:cNvPr id="506" name="Google Shape;506;p29"/>
          <p:cNvSpPr txBox="1"/>
          <p:nvPr/>
        </p:nvSpPr>
        <p:spPr>
          <a:xfrm>
            <a:off x="7911483" y="2274826"/>
            <a:ext cx="3071674" cy="1783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a:solidFill>
                <a:schemeClr val="dk1"/>
              </a:solidFill>
              <a:latin typeface="Calibri"/>
              <a:ea typeface="Calibri"/>
              <a:cs typeface="Calibri"/>
              <a:sym typeface="Calibri"/>
            </a:endParaRPr>
          </a:p>
        </p:txBody>
      </p:sp>
      <p:sp>
        <p:nvSpPr>
          <p:cNvPr id="507" name="Google Shape;507;p29"/>
          <p:cNvSpPr/>
          <p:nvPr/>
        </p:nvSpPr>
        <p:spPr>
          <a:xfrm>
            <a:off x="7136765" y="534269"/>
            <a:ext cx="4399915" cy="96964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Reading </a:t>
            </a:r>
            <a:r>
              <a:rPr lang="en-US" sz="2800" b="0" i="0" u="none" strike="noStrike" dirty="0" smtClean="0">
                <a:solidFill>
                  <a:schemeClr val="lt1"/>
                </a:solidFill>
                <a:latin typeface="Calibri"/>
                <a:ea typeface="Calibri"/>
                <a:cs typeface="Calibri"/>
                <a:sym typeface="Calibri"/>
              </a:rPr>
              <a:t>Comprehension</a:t>
            </a:r>
            <a:endParaRPr dirty="0"/>
          </a:p>
          <a:p>
            <a:pPr marL="0" marR="0" lvl="0" indent="0" algn="ctr" rtl="0">
              <a:lnSpc>
                <a:spcPct val="100000"/>
              </a:lnSpc>
              <a:spcBef>
                <a:spcPts val="0"/>
              </a:spcBef>
              <a:spcAft>
                <a:spcPts val="0"/>
              </a:spcAft>
              <a:buNone/>
            </a:pPr>
            <a:r>
              <a:rPr lang="ka-GE" sz="2800" b="0" i="0" u="none" strike="noStrike" dirty="0" smtClean="0">
                <a:solidFill>
                  <a:schemeClr val="lt1"/>
                </a:solidFill>
                <a:latin typeface="Calibri"/>
                <a:ea typeface="Calibri"/>
                <a:cs typeface="Calibri"/>
                <a:sym typeface="Calibri"/>
              </a:rPr>
              <a:t>წაკითხულის გააზრება</a:t>
            </a:r>
            <a:endParaRPr dirty="0"/>
          </a:p>
        </p:txBody>
      </p:sp>
      <p:pic>
        <p:nvPicPr>
          <p:cNvPr id="508" name="Google Shape;508;p29"/>
          <p:cNvPicPr preferRelativeResize="0"/>
          <p:nvPr/>
        </p:nvPicPr>
        <p:blipFill rotWithShape="1">
          <a:blip r:embed="rId5">
            <a:alphaModFix/>
          </a:blip>
          <a:srcRect/>
          <a:stretch/>
        </p:blipFill>
        <p:spPr>
          <a:xfrm>
            <a:off x="7136764" y="2514626"/>
            <a:ext cx="4399915" cy="2711056"/>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30"/>
          <p:cNvPicPr preferRelativeResize="0"/>
          <p:nvPr/>
        </p:nvPicPr>
        <p:blipFill rotWithShape="1">
          <a:blip r:embed="rId3">
            <a:alphaModFix/>
          </a:blip>
          <a:srcRect/>
          <a:stretch/>
        </p:blipFill>
        <p:spPr>
          <a:xfrm>
            <a:off x="372815" y="561359"/>
            <a:ext cx="2164081" cy="968991"/>
          </a:xfrm>
          <a:prstGeom prst="rect">
            <a:avLst/>
          </a:prstGeom>
          <a:noFill/>
          <a:ln>
            <a:noFill/>
          </a:ln>
        </p:spPr>
      </p:pic>
      <p:pic>
        <p:nvPicPr>
          <p:cNvPr id="514" name="Google Shape;514;p30"/>
          <p:cNvPicPr preferRelativeResize="0"/>
          <p:nvPr/>
        </p:nvPicPr>
        <p:blipFill rotWithShape="1">
          <a:blip r:embed="rId4">
            <a:alphaModFix/>
          </a:blip>
          <a:srcRect/>
          <a:stretch/>
        </p:blipFill>
        <p:spPr>
          <a:xfrm>
            <a:off x="2536896" y="560705"/>
            <a:ext cx="2376972" cy="968991"/>
          </a:xfrm>
          <a:prstGeom prst="rect">
            <a:avLst/>
          </a:prstGeom>
          <a:noFill/>
          <a:ln>
            <a:noFill/>
          </a:ln>
        </p:spPr>
      </p:pic>
      <p:sp>
        <p:nvSpPr>
          <p:cNvPr id="515" name="Google Shape;515;p30"/>
          <p:cNvSpPr txBox="1"/>
          <p:nvPr/>
        </p:nvSpPr>
        <p:spPr>
          <a:xfrm>
            <a:off x="7911483" y="2274826"/>
            <a:ext cx="3071674" cy="1783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a:solidFill>
                <a:schemeClr val="dk1"/>
              </a:solidFill>
              <a:latin typeface="Calibri"/>
              <a:ea typeface="Calibri"/>
              <a:cs typeface="Calibri"/>
              <a:sym typeface="Calibri"/>
            </a:endParaRPr>
          </a:p>
        </p:txBody>
      </p:sp>
      <p:sp>
        <p:nvSpPr>
          <p:cNvPr id="517" name="Google Shape;517;p30"/>
          <p:cNvSpPr/>
          <p:nvPr/>
        </p:nvSpPr>
        <p:spPr>
          <a:xfrm>
            <a:off x="5390147" y="1698173"/>
            <a:ext cx="6569789" cy="472080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2400" b="1"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b="1" i="0" u="none" strike="noStrike" dirty="0">
                <a:solidFill>
                  <a:schemeClr val="lt1"/>
                </a:solidFill>
                <a:latin typeface="Calibri"/>
                <a:ea typeface="Calibri"/>
                <a:cs typeface="Calibri"/>
                <a:sym typeface="Calibri"/>
              </a:rPr>
              <a:t>Beginners </a:t>
            </a:r>
            <a:r>
              <a:rPr lang="en-US" sz="2000" b="1" i="0" u="none" strike="noStrike" dirty="0" smtClean="0">
                <a:solidFill>
                  <a:schemeClr val="lt1"/>
                </a:solidFill>
                <a:latin typeface="Calibri"/>
                <a:ea typeface="Calibri"/>
                <a:cs typeface="Calibri"/>
                <a:sym typeface="Calibri"/>
              </a:rPr>
              <a:t>Luck</a:t>
            </a:r>
            <a:endParaRPr sz="2000" dirty="0"/>
          </a:p>
          <a:p>
            <a:pPr marL="0" marR="0" lvl="0" indent="0" algn="just" rtl="0">
              <a:lnSpc>
                <a:spcPct val="100000"/>
              </a:lnSpc>
              <a:spcBef>
                <a:spcPts val="0"/>
              </a:spcBef>
              <a:spcAft>
                <a:spcPts val="0"/>
              </a:spcAft>
              <a:buNone/>
            </a:pPr>
            <a:endParaRPr sz="2400" b="1"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800" b="0" i="0" u="none" strike="noStrike" dirty="0">
                <a:solidFill>
                  <a:schemeClr val="lt1"/>
                </a:solidFill>
                <a:latin typeface="Calibri"/>
                <a:ea typeface="Calibri"/>
                <a:cs typeface="Calibri"/>
                <a:sym typeface="Calibri"/>
              </a:rPr>
              <a:t>Usually grumbled by an expert who just lost a game to a novice, "beginner's luck" is the idea that newbies are unusually likely to win when they try out a sport, game or activity for the first time.</a:t>
            </a:r>
            <a:endParaRPr dirty="0"/>
          </a:p>
          <a:p>
            <a:pPr marL="0" marR="0" lvl="0" indent="0" algn="just" rtl="0">
              <a:lnSpc>
                <a:spcPct val="100000"/>
              </a:lnSpc>
              <a:spcBef>
                <a:spcPts val="0"/>
              </a:spcBef>
              <a:spcAft>
                <a:spcPts val="0"/>
              </a:spcAft>
              <a:buNone/>
            </a:pPr>
            <a:endParaRPr sz="18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800" b="0" i="0" u="none" strike="noStrike" dirty="0">
                <a:solidFill>
                  <a:schemeClr val="lt1"/>
                </a:solidFill>
                <a:latin typeface="Calibri"/>
                <a:ea typeface="Calibri"/>
                <a:cs typeface="Calibri"/>
                <a:sym typeface="Calibri"/>
              </a:rPr>
              <a:t>Beginners might come out ahead in some cases because the </a:t>
            </a:r>
            <a:r>
              <a:rPr lang="en-US" sz="1800" b="0" i="0" u="none" strike="noStrike" dirty="0">
                <a:solidFill>
                  <a:srgbClr val="FFC000"/>
                </a:solidFill>
                <a:latin typeface="Calibri"/>
                <a:ea typeface="Calibri"/>
                <a:cs typeface="Calibri"/>
                <a:sym typeface="Calibri"/>
              </a:rPr>
              <a:t>novice</a:t>
            </a:r>
            <a:r>
              <a:rPr lang="en-US" sz="1800" b="0" i="0" u="none" strike="noStrike" dirty="0">
                <a:solidFill>
                  <a:schemeClr val="lt1"/>
                </a:solidFill>
                <a:latin typeface="Calibri"/>
                <a:ea typeface="Calibri"/>
                <a:cs typeface="Calibri"/>
                <a:sym typeface="Calibri"/>
              </a:rPr>
              <a:t> is less stressed out about winning. Too much </a:t>
            </a:r>
            <a:r>
              <a:rPr lang="en-US" sz="1800" b="0" i="0" u="none" strike="noStrike" dirty="0">
                <a:solidFill>
                  <a:srgbClr val="FFC000"/>
                </a:solidFill>
                <a:latin typeface="Calibri"/>
                <a:ea typeface="Calibri"/>
                <a:cs typeface="Calibri"/>
                <a:sym typeface="Calibri"/>
              </a:rPr>
              <a:t>anxiety</a:t>
            </a:r>
            <a:r>
              <a:rPr lang="en-US" sz="1800" b="0" i="0" u="none" strike="noStrike" dirty="0">
                <a:solidFill>
                  <a:schemeClr val="lt1"/>
                </a:solidFill>
                <a:latin typeface="Calibri"/>
                <a:ea typeface="Calibri"/>
                <a:cs typeface="Calibri"/>
                <a:sym typeface="Calibri"/>
              </a:rPr>
              <a:t>, after all, can </a:t>
            </a:r>
            <a:r>
              <a:rPr lang="en-US" sz="1800" b="0" i="0" u="none" strike="noStrike" dirty="0">
                <a:solidFill>
                  <a:srgbClr val="FFC000"/>
                </a:solidFill>
                <a:latin typeface="Calibri"/>
                <a:ea typeface="Calibri"/>
                <a:cs typeface="Calibri"/>
                <a:sym typeface="Calibri"/>
              </a:rPr>
              <a:t>hamper</a:t>
            </a:r>
            <a:r>
              <a:rPr lang="en-US" sz="1800" b="0" i="0" u="none" strike="noStrike" dirty="0">
                <a:solidFill>
                  <a:schemeClr val="lt1"/>
                </a:solidFill>
                <a:latin typeface="Calibri"/>
                <a:ea typeface="Calibri"/>
                <a:cs typeface="Calibri"/>
                <a:sym typeface="Calibri"/>
              </a:rPr>
              <a:t> performance. Or it could just be a statistical </a:t>
            </a:r>
            <a:r>
              <a:rPr lang="en-US" sz="1800" b="0" i="0" u="none" strike="noStrike" dirty="0">
                <a:solidFill>
                  <a:schemeClr val="bg1"/>
                </a:solidFill>
                <a:latin typeface="Calibri"/>
                <a:ea typeface="Calibri"/>
                <a:cs typeface="Calibri"/>
                <a:sym typeface="Calibri"/>
              </a:rPr>
              <a:t>fluke.</a:t>
            </a:r>
            <a:endParaRPr dirty="0">
              <a:solidFill>
                <a:schemeClr val="bg1"/>
              </a:solidFill>
            </a:endParaRPr>
          </a:p>
          <a:p>
            <a:pPr marL="0" marR="0" lvl="0" indent="0" algn="just" rtl="0">
              <a:lnSpc>
                <a:spcPct val="100000"/>
              </a:lnSpc>
              <a:spcBef>
                <a:spcPts val="0"/>
              </a:spcBef>
              <a:spcAft>
                <a:spcPts val="0"/>
              </a:spcAft>
              <a:buNone/>
            </a:pPr>
            <a:endParaRPr sz="18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800" b="0" i="0" u="none" strike="noStrike" dirty="0">
                <a:solidFill>
                  <a:schemeClr val="lt1"/>
                </a:solidFill>
                <a:latin typeface="Calibri"/>
                <a:ea typeface="Calibri"/>
                <a:cs typeface="Calibri"/>
                <a:sym typeface="Calibri"/>
              </a:rPr>
              <a:t>Or, like many superstitions, a belief in beginner's luck might arise because of confirmation bias. Confirmation bias is a psychological phenomenon in which people are more likely to remember events that fit their </a:t>
            </a:r>
            <a:r>
              <a:rPr lang="en-US" sz="1800" b="0" i="0" u="none" strike="noStrike" dirty="0">
                <a:solidFill>
                  <a:schemeClr val="bg1"/>
                </a:solidFill>
                <a:latin typeface="Calibri"/>
                <a:ea typeface="Calibri"/>
                <a:cs typeface="Calibri"/>
                <a:sym typeface="Calibri"/>
              </a:rPr>
              <a:t>worldview</a:t>
            </a:r>
            <a:r>
              <a:rPr lang="en-US" sz="1800" b="0" i="0" u="none" strike="noStrike" dirty="0">
                <a:solidFill>
                  <a:schemeClr val="lt1"/>
                </a:solidFill>
                <a:latin typeface="Calibri"/>
                <a:ea typeface="Calibri"/>
                <a:cs typeface="Calibri"/>
                <a:sym typeface="Calibri"/>
              </a:rPr>
              <a:t>. If you believe you're going to win because you're a beginner, you're more likely to remember all the times you were right — and forget the times you ended up in last place.</a:t>
            </a:r>
            <a:endParaRPr dirty="0"/>
          </a:p>
          <a:p>
            <a:pPr marL="0" marR="0" lvl="0" indent="0" algn="just" rtl="0">
              <a:lnSpc>
                <a:spcPct val="100000"/>
              </a:lnSpc>
              <a:spcBef>
                <a:spcPts val="0"/>
              </a:spcBef>
              <a:spcAft>
                <a:spcPts val="0"/>
              </a:spcAft>
              <a:buNone/>
            </a:pPr>
            <a:endParaRPr sz="2400" b="0" i="0" u="none" strike="noStrike" dirty="0">
              <a:solidFill>
                <a:schemeClr val="lt1"/>
              </a:solidFill>
              <a:latin typeface="Calibri"/>
              <a:ea typeface="Calibri"/>
              <a:cs typeface="Calibri"/>
              <a:sym typeface="Calibri"/>
            </a:endParaRPr>
          </a:p>
        </p:txBody>
      </p:sp>
      <p:pic>
        <p:nvPicPr>
          <p:cNvPr id="518" name="Google Shape;518;p30"/>
          <p:cNvPicPr preferRelativeResize="0"/>
          <p:nvPr/>
        </p:nvPicPr>
        <p:blipFill rotWithShape="1">
          <a:blip r:embed="rId5">
            <a:alphaModFix/>
          </a:blip>
          <a:srcRect/>
          <a:stretch/>
        </p:blipFill>
        <p:spPr>
          <a:xfrm>
            <a:off x="372815" y="2553796"/>
            <a:ext cx="4541053" cy="2623684"/>
          </a:xfrm>
          <a:prstGeom prst="rect">
            <a:avLst/>
          </a:prstGeom>
          <a:noFill/>
          <a:ln>
            <a:noFill/>
          </a:ln>
        </p:spPr>
      </p:pic>
      <p:sp>
        <p:nvSpPr>
          <p:cNvPr id="8" name="Google Shape;507;p29"/>
          <p:cNvSpPr/>
          <p:nvPr/>
        </p:nvSpPr>
        <p:spPr>
          <a:xfrm>
            <a:off x="7136765" y="534269"/>
            <a:ext cx="4399915" cy="96964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Reading </a:t>
            </a:r>
            <a:r>
              <a:rPr lang="en-US" sz="2800" b="0" i="0" u="none" strike="noStrike" dirty="0" smtClean="0">
                <a:solidFill>
                  <a:schemeClr val="lt1"/>
                </a:solidFill>
                <a:latin typeface="Calibri"/>
                <a:ea typeface="Calibri"/>
                <a:cs typeface="Calibri"/>
                <a:sym typeface="Calibri"/>
              </a:rPr>
              <a:t>Comprehension</a:t>
            </a:r>
            <a:endParaRPr dirty="0"/>
          </a:p>
          <a:p>
            <a:pPr marL="0" marR="0" lvl="0" indent="0" algn="ctr" rtl="0">
              <a:lnSpc>
                <a:spcPct val="100000"/>
              </a:lnSpc>
              <a:spcBef>
                <a:spcPts val="0"/>
              </a:spcBef>
              <a:spcAft>
                <a:spcPts val="0"/>
              </a:spcAft>
              <a:buNone/>
            </a:pPr>
            <a:r>
              <a:rPr lang="ka-GE" sz="2800" b="0" i="0" u="none" strike="noStrike" dirty="0" smtClean="0">
                <a:solidFill>
                  <a:schemeClr val="lt1"/>
                </a:solidFill>
                <a:latin typeface="Calibri"/>
                <a:ea typeface="Calibri"/>
                <a:cs typeface="Calibri"/>
                <a:sym typeface="Calibri"/>
              </a:rPr>
              <a:t>წაკითხულის გააზრება</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0" y="1694329"/>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5400"/>
              <a:buFont typeface="Calibri"/>
              <a:buNone/>
            </a:pPr>
            <a:endParaRPr sz="5400" b="1" i="1" u="none" strike="noStrike">
              <a:solidFill>
                <a:schemeClr val="dk1"/>
              </a:solidFill>
              <a:latin typeface="Calibri"/>
              <a:ea typeface="Calibri"/>
              <a:cs typeface="Calibri"/>
              <a:sym typeface="Calibri"/>
            </a:endParaRPr>
          </a:p>
        </p:txBody>
      </p:sp>
      <p:sp>
        <p:nvSpPr>
          <p:cNvPr id="101" name="Google Shape;101;p3"/>
          <p:cNvSpPr txBox="1"/>
          <p:nvPr/>
        </p:nvSpPr>
        <p:spPr>
          <a:xfrm>
            <a:off x="-1" y="4035857"/>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a:solidFill>
                <a:schemeClr val="dk1"/>
              </a:solidFill>
              <a:latin typeface="Calibri"/>
              <a:ea typeface="Calibri"/>
              <a:cs typeface="Calibri"/>
              <a:sym typeface="Calibri"/>
            </a:endParaRPr>
          </a:p>
        </p:txBody>
      </p:sp>
      <p:sp>
        <p:nvSpPr>
          <p:cNvPr id="102" name="Google Shape;102;p3"/>
          <p:cNvSpPr/>
          <p:nvPr/>
        </p:nvSpPr>
        <p:spPr>
          <a:xfrm>
            <a:off x="6810656" y="459805"/>
            <a:ext cx="4970207" cy="123452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a:solidFill>
                <a:schemeClr val="lt1"/>
              </a:solidFill>
              <a:latin typeface="Calibri"/>
              <a:ea typeface="Calibri"/>
              <a:cs typeface="Calibri"/>
              <a:sym typeface="Calibri"/>
            </a:endParaRPr>
          </a:p>
        </p:txBody>
      </p:sp>
      <p:sp>
        <p:nvSpPr>
          <p:cNvPr id="103" name="Google Shape;103;p3"/>
          <p:cNvSpPr txBox="1"/>
          <p:nvPr/>
        </p:nvSpPr>
        <p:spPr>
          <a:xfrm>
            <a:off x="6907001" y="561381"/>
            <a:ext cx="4777516"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500" b="0" i="0" u="none" strike="noStrike">
                <a:solidFill>
                  <a:schemeClr val="lt1"/>
                </a:solidFill>
                <a:latin typeface="Calibri"/>
                <a:ea typeface="Calibri"/>
                <a:cs typeface="Calibri"/>
                <a:sym typeface="Calibri"/>
              </a:rPr>
              <a:t>Agenda</a:t>
            </a:r>
            <a:endParaRPr sz="35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3500" b="0" i="0" u="none" strike="noStrike">
                <a:solidFill>
                  <a:schemeClr val="lt1"/>
                </a:solidFill>
                <a:latin typeface="Calibri"/>
                <a:ea typeface="Calibri"/>
                <a:cs typeface="Calibri"/>
                <a:sym typeface="Calibri"/>
              </a:rPr>
              <a:t>გაკვეთილის განრიგი</a:t>
            </a:r>
            <a:endParaRPr sz="3500" b="0" i="0" u="none" strike="noStrike">
              <a:solidFill>
                <a:schemeClr val="lt1"/>
              </a:solidFill>
              <a:latin typeface="Calibri"/>
              <a:ea typeface="Calibri"/>
              <a:cs typeface="Calibri"/>
              <a:sym typeface="Calibri"/>
            </a:endParaRPr>
          </a:p>
        </p:txBody>
      </p:sp>
      <p:grpSp>
        <p:nvGrpSpPr>
          <p:cNvPr id="104" name="Google Shape;104;p3"/>
          <p:cNvGrpSpPr/>
          <p:nvPr/>
        </p:nvGrpSpPr>
        <p:grpSpPr>
          <a:xfrm>
            <a:off x="-4942584" y="1003362"/>
            <a:ext cx="10762355" cy="6376824"/>
            <a:chOff x="-5355331" y="-820099"/>
            <a:chExt cx="10762355" cy="6376824"/>
          </a:xfrm>
        </p:grpSpPr>
        <p:sp>
          <p:nvSpPr>
            <p:cNvPr id="105" name="Google Shape;105;p3"/>
            <p:cNvSpPr/>
            <p:nvPr/>
          </p:nvSpPr>
          <p:spPr>
            <a:xfrm>
              <a:off x="-5355331" y="-820099"/>
              <a:ext cx="6376824" cy="6376824"/>
            </a:xfrm>
            <a:prstGeom prst="blockArc">
              <a:avLst>
                <a:gd name="adj1" fmla="val 18900000"/>
                <a:gd name="adj2" fmla="val 2700000"/>
                <a:gd name="adj3" fmla="val 339"/>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446692" y="295944"/>
              <a:ext cx="4960332" cy="592267"/>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txBox="1"/>
            <p:nvPr/>
          </p:nvSpPr>
          <p:spPr>
            <a:xfrm>
              <a:off x="446692" y="295944"/>
              <a:ext cx="4960332" cy="592267"/>
            </a:xfrm>
            <a:prstGeom prst="rect">
              <a:avLst/>
            </a:prstGeom>
            <a:noFill/>
            <a:ln>
              <a:noFill/>
            </a:ln>
          </p:spPr>
          <p:txBody>
            <a:bodyPr spcFirstLastPara="1" wrap="square" lIns="47010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a:solidFill>
                    <a:schemeClr val="lt1"/>
                  </a:solidFill>
                  <a:latin typeface="Calibri"/>
                  <a:ea typeface="Calibri"/>
                  <a:cs typeface="Calibri"/>
                  <a:sym typeface="Calibri"/>
                </a:rPr>
                <a:t>Vocabulary - ლექსიკა</a:t>
              </a:r>
              <a:endParaRPr sz="1500" b="0" i="0" u="none" strike="noStrike">
                <a:solidFill>
                  <a:schemeClr val="lt1"/>
                </a:solidFill>
                <a:latin typeface="Calibri"/>
                <a:ea typeface="Calibri"/>
                <a:cs typeface="Calibri"/>
                <a:sym typeface="Calibri"/>
              </a:endParaRPr>
            </a:p>
          </p:txBody>
        </p:sp>
        <p:sp>
          <p:nvSpPr>
            <p:cNvPr id="108" name="Google Shape;108;p3"/>
            <p:cNvSpPr/>
            <p:nvPr/>
          </p:nvSpPr>
          <p:spPr>
            <a:xfrm>
              <a:off x="76525" y="221910"/>
              <a:ext cx="740334" cy="740334"/>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71094" y="1184061"/>
              <a:ext cx="4535930" cy="592267"/>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txBox="1"/>
            <p:nvPr/>
          </p:nvSpPr>
          <p:spPr>
            <a:xfrm>
              <a:off x="871094" y="1184061"/>
              <a:ext cx="4535930" cy="592267"/>
            </a:xfrm>
            <a:prstGeom prst="rect">
              <a:avLst/>
            </a:prstGeom>
            <a:noFill/>
            <a:ln>
              <a:noFill/>
            </a:ln>
          </p:spPr>
          <p:txBody>
            <a:bodyPr spcFirstLastPara="1" wrap="square" lIns="47010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dirty="0">
                  <a:solidFill>
                    <a:schemeClr val="lt1"/>
                  </a:solidFill>
                  <a:latin typeface="Calibri"/>
                  <a:ea typeface="Calibri"/>
                  <a:cs typeface="Calibri"/>
                  <a:sym typeface="Calibri"/>
                </a:rPr>
                <a:t>Reading Comprehension - </a:t>
              </a:r>
              <a:r>
                <a:rPr lang="en-US" sz="1500" b="0" i="0" u="none" strike="noStrike" dirty="0" err="1">
                  <a:solidFill>
                    <a:schemeClr val="lt1"/>
                  </a:solidFill>
                  <a:latin typeface="Calibri"/>
                  <a:ea typeface="Calibri"/>
                  <a:cs typeface="Calibri"/>
                  <a:sym typeface="Calibri"/>
                </a:rPr>
                <a:t>წაკითხულის</a:t>
              </a:r>
              <a:r>
                <a:rPr lang="en-US" sz="1500" b="0" i="0" u="none" strike="noStrike" dirty="0">
                  <a:solidFill>
                    <a:schemeClr val="lt1"/>
                  </a:solidFill>
                  <a:latin typeface="Calibri"/>
                  <a:ea typeface="Calibri"/>
                  <a:cs typeface="Calibri"/>
                  <a:sym typeface="Calibri"/>
                </a:rPr>
                <a:t> </a:t>
              </a:r>
              <a:r>
                <a:rPr lang="en-US" sz="1500" b="0" i="0" u="none" strike="noStrike" dirty="0" err="1">
                  <a:solidFill>
                    <a:schemeClr val="lt1"/>
                  </a:solidFill>
                  <a:latin typeface="Calibri"/>
                  <a:ea typeface="Calibri"/>
                  <a:cs typeface="Calibri"/>
                  <a:sym typeface="Calibri"/>
                </a:rPr>
                <a:t>გააზრება</a:t>
              </a:r>
              <a:endParaRPr sz="1500" b="0" i="0" u="none" strike="noStrike" dirty="0">
                <a:solidFill>
                  <a:schemeClr val="lt1"/>
                </a:solidFill>
                <a:latin typeface="Calibri"/>
                <a:ea typeface="Calibri"/>
                <a:cs typeface="Calibri"/>
                <a:sym typeface="Calibri"/>
              </a:endParaRPr>
            </a:p>
          </p:txBody>
        </p:sp>
        <p:sp>
          <p:nvSpPr>
            <p:cNvPr id="111" name="Google Shape;111;p3"/>
            <p:cNvSpPr/>
            <p:nvPr/>
          </p:nvSpPr>
          <p:spPr>
            <a:xfrm>
              <a:off x="500927" y="1110028"/>
              <a:ext cx="740334" cy="740334"/>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001351" y="2072178"/>
              <a:ext cx="4405673" cy="592267"/>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1001351" y="2072178"/>
              <a:ext cx="4405673" cy="592267"/>
            </a:xfrm>
            <a:prstGeom prst="rect">
              <a:avLst/>
            </a:prstGeom>
            <a:noFill/>
            <a:ln>
              <a:noFill/>
            </a:ln>
          </p:spPr>
          <p:txBody>
            <a:bodyPr spcFirstLastPara="1" wrap="square" lIns="47010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a:solidFill>
                    <a:schemeClr val="lt1"/>
                  </a:solidFill>
                  <a:latin typeface="Calibri"/>
                  <a:ea typeface="Calibri"/>
                  <a:cs typeface="Calibri"/>
                  <a:sym typeface="Calibri"/>
                </a:rPr>
                <a:t>Grammar - გრამატიკა</a:t>
              </a:r>
              <a:endParaRPr sz="1500" b="0" i="0" u="none" strike="noStrike">
                <a:solidFill>
                  <a:schemeClr val="lt1"/>
                </a:solidFill>
                <a:latin typeface="Calibri"/>
                <a:ea typeface="Calibri"/>
                <a:cs typeface="Calibri"/>
                <a:sym typeface="Calibri"/>
              </a:endParaRPr>
            </a:p>
          </p:txBody>
        </p:sp>
        <p:sp>
          <p:nvSpPr>
            <p:cNvPr id="114" name="Google Shape;114;p3"/>
            <p:cNvSpPr/>
            <p:nvPr/>
          </p:nvSpPr>
          <p:spPr>
            <a:xfrm>
              <a:off x="631184" y="1998145"/>
              <a:ext cx="740334" cy="740334"/>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871094" y="2960295"/>
              <a:ext cx="4535930" cy="592267"/>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871094" y="2960295"/>
              <a:ext cx="4535930" cy="592267"/>
            </a:xfrm>
            <a:prstGeom prst="rect">
              <a:avLst/>
            </a:prstGeom>
            <a:noFill/>
            <a:ln>
              <a:noFill/>
            </a:ln>
          </p:spPr>
          <p:txBody>
            <a:bodyPr spcFirstLastPara="1" wrap="square" lIns="47010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a:solidFill>
                    <a:schemeClr val="lt1"/>
                  </a:solidFill>
                  <a:latin typeface="Calibri"/>
                  <a:ea typeface="Calibri"/>
                  <a:cs typeface="Calibri"/>
                  <a:sym typeface="Calibri"/>
                </a:rPr>
                <a:t>Summary - შეჯამება</a:t>
              </a:r>
              <a:endParaRPr sz="1500" b="0" i="0" u="none" strike="noStrike">
                <a:solidFill>
                  <a:schemeClr val="lt1"/>
                </a:solidFill>
                <a:latin typeface="Calibri"/>
                <a:ea typeface="Calibri"/>
                <a:cs typeface="Calibri"/>
                <a:sym typeface="Calibri"/>
              </a:endParaRPr>
            </a:p>
          </p:txBody>
        </p:sp>
        <p:sp>
          <p:nvSpPr>
            <p:cNvPr id="117" name="Google Shape;117;p3"/>
            <p:cNvSpPr/>
            <p:nvPr/>
          </p:nvSpPr>
          <p:spPr>
            <a:xfrm>
              <a:off x="500927" y="2886262"/>
              <a:ext cx="740334" cy="740334"/>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46692" y="3848413"/>
              <a:ext cx="4960332" cy="592267"/>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446692" y="3848413"/>
              <a:ext cx="4960332" cy="592267"/>
            </a:xfrm>
            <a:prstGeom prst="rect">
              <a:avLst/>
            </a:prstGeom>
            <a:noFill/>
            <a:ln>
              <a:noFill/>
            </a:ln>
          </p:spPr>
          <p:txBody>
            <a:bodyPr spcFirstLastPara="1" wrap="square" lIns="47010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a:solidFill>
                    <a:schemeClr val="lt1"/>
                  </a:solidFill>
                  <a:latin typeface="Calibri"/>
                  <a:ea typeface="Calibri"/>
                  <a:cs typeface="Calibri"/>
                  <a:sym typeface="Calibri"/>
                </a:rPr>
                <a:t>Homework - დავალება</a:t>
              </a:r>
              <a:endParaRPr sz="1500" b="0" i="0" u="none" strike="noStrike">
                <a:solidFill>
                  <a:schemeClr val="lt1"/>
                </a:solidFill>
                <a:latin typeface="Calibri"/>
                <a:ea typeface="Calibri"/>
                <a:cs typeface="Calibri"/>
                <a:sym typeface="Calibri"/>
              </a:endParaRPr>
            </a:p>
          </p:txBody>
        </p:sp>
        <p:sp>
          <p:nvSpPr>
            <p:cNvPr id="120" name="Google Shape;120;p3"/>
            <p:cNvSpPr/>
            <p:nvPr/>
          </p:nvSpPr>
          <p:spPr>
            <a:xfrm>
              <a:off x="76525" y="3774379"/>
              <a:ext cx="740334" cy="740334"/>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1" name="Google Shape;121;p3"/>
          <p:cNvPicPr preferRelativeResize="0"/>
          <p:nvPr/>
        </p:nvPicPr>
        <p:blipFill rotWithShape="1">
          <a:blip r:embed="rId3">
            <a:alphaModFix/>
          </a:blip>
          <a:srcRect/>
          <a:stretch/>
        </p:blipFill>
        <p:spPr>
          <a:xfrm>
            <a:off x="412747" y="561381"/>
            <a:ext cx="2164081" cy="968991"/>
          </a:xfrm>
          <a:prstGeom prst="rect">
            <a:avLst/>
          </a:prstGeom>
          <a:noFill/>
          <a:ln>
            <a:noFill/>
          </a:ln>
        </p:spPr>
      </p:pic>
      <p:pic>
        <p:nvPicPr>
          <p:cNvPr id="122" name="Google Shape;122;p3"/>
          <p:cNvPicPr preferRelativeResize="0"/>
          <p:nvPr/>
        </p:nvPicPr>
        <p:blipFill rotWithShape="1">
          <a:blip r:embed="rId4">
            <a:alphaModFix/>
          </a:blip>
          <a:srcRect/>
          <a:stretch/>
        </p:blipFill>
        <p:spPr>
          <a:xfrm>
            <a:off x="2576828" y="561380"/>
            <a:ext cx="2376972" cy="968991"/>
          </a:xfrm>
          <a:prstGeom prst="rect">
            <a:avLst/>
          </a:prstGeom>
          <a:noFill/>
          <a:ln>
            <a:noFill/>
          </a:ln>
        </p:spPr>
      </p:pic>
      <p:pic>
        <p:nvPicPr>
          <p:cNvPr id="123" name="Google Shape;123;p3"/>
          <p:cNvPicPr preferRelativeResize="0"/>
          <p:nvPr/>
        </p:nvPicPr>
        <p:blipFill rotWithShape="1">
          <a:blip r:embed="rId5">
            <a:alphaModFix/>
          </a:blip>
          <a:srcRect/>
          <a:stretch/>
        </p:blipFill>
        <p:spPr>
          <a:xfrm>
            <a:off x="6851009" y="2752408"/>
            <a:ext cx="4889500" cy="30480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31"/>
          <p:cNvPicPr preferRelativeResize="0"/>
          <p:nvPr/>
        </p:nvPicPr>
        <p:blipFill rotWithShape="1">
          <a:blip r:embed="rId3">
            <a:alphaModFix/>
          </a:blip>
          <a:srcRect/>
          <a:stretch/>
        </p:blipFill>
        <p:spPr>
          <a:xfrm>
            <a:off x="372815" y="561359"/>
            <a:ext cx="2164081" cy="968991"/>
          </a:xfrm>
          <a:prstGeom prst="rect">
            <a:avLst/>
          </a:prstGeom>
          <a:noFill/>
          <a:ln>
            <a:noFill/>
          </a:ln>
        </p:spPr>
      </p:pic>
      <p:pic>
        <p:nvPicPr>
          <p:cNvPr id="524" name="Google Shape;524;p31"/>
          <p:cNvPicPr preferRelativeResize="0"/>
          <p:nvPr/>
        </p:nvPicPr>
        <p:blipFill rotWithShape="1">
          <a:blip r:embed="rId4">
            <a:alphaModFix/>
          </a:blip>
          <a:srcRect/>
          <a:stretch/>
        </p:blipFill>
        <p:spPr>
          <a:xfrm>
            <a:off x="2536896" y="560705"/>
            <a:ext cx="2376972" cy="968991"/>
          </a:xfrm>
          <a:prstGeom prst="rect">
            <a:avLst/>
          </a:prstGeom>
          <a:noFill/>
          <a:ln>
            <a:noFill/>
          </a:ln>
        </p:spPr>
      </p:pic>
      <p:sp>
        <p:nvSpPr>
          <p:cNvPr id="525" name="Google Shape;525;p31"/>
          <p:cNvSpPr txBox="1"/>
          <p:nvPr/>
        </p:nvSpPr>
        <p:spPr>
          <a:xfrm>
            <a:off x="7911483" y="2274826"/>
            <a:ext cx="3071674" cy="1783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a:solidFill>
                <a:schemeClr val="dk1"/>
              </a:solidFill>
              <a:latin typeface="Calibri"/>
              <a:ea typeface="Calibri"/>
              <a:cs typeface="Calibri"/>
              <a:sym typeface="Calibri"/>
            </a:endParaRPr>
          </a:p>
        </p:txBody>
      </p:sp>
      <p:sp>
        <p:nvSpPr>
          <p:cNvPr id="527" name="Google Shape;527;p31"/>
          <p:cNvSpPr/>
          <p:nvPr/>
        </p:nvSpPr>
        <p:spPr>
          <a:xfrm>
            <a:off x="5994622" y="2242476"/>
            <a:ext cx="5652655" cy="363219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1" i="0" u="none" strike="noStrike" dirty="0">
                <a:solidFill>
                  <a:schemeClr val="lt1"/>
                </a:solidFill>
                <a:latin typeface="Calibri"/>
                <a:ea typeface="Calibri"/>
                <a:cs typeface="Calibri"/>
                <a:sym typeface="Calibri"/>
              </a:rPr>
              <a:t>Black cats crossing your </a:t>
            </a:r>
            <a:r>
              <a:rPr lang="en-US" sz="2000" b="1" i="0" u="none" strike="noStrike" dirty="0" smtClean="0">
                <a:solidFill>
                  <a:schemeClr val="lt1"/>
                </a:solidFill>
                <a:latin typeface="Calibri"/>
                <a:ea typeface="Calibri"/>
                <a:cs typeface="Calibri"/>
                <a:sym typeface="Calibri"/>
              </a:rPr>
              <a:t>path</a:t>
            </a:r>
            <a:endParaRPr sz="2000" dirty="0"/>
          </a:p>
          <a:p>
            <a:pPr marL="0" marR="0" lvl="0" indent="0" algn="just" rtl="0">
              <a:lnSpc>
                <a:spcPct val="100000"/>
              </a:lnSpc>
              <a:spcBef>
                <a:spcPts val="0"/>
              </a:spcBef>
              <a:spcAft>
                <a:spcPts val="0"/>
              </a:spcAft>
              <a:buNone/>
            </a:pPr>
            <a:endParaRPr sz="20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b="0" i="0" u="none" strike="noStrike" dirty="0">
                <a:solidFill>
                  <a:schemeClr val="lt1"/>
                </a:solidFill>
                <a:latin typeface="Calibri"/>
                <a:ea typeface="Calibri"/>
                <a:cs typeface="Calibri"/>
                <a:sym typeface="Calibri"/>
              </a:rPr>
              <a:t>As companion animals for humans for thousands of years, cats play all sorts of mythological roles. In ancient Egypt, cats were revered; today, Americans collectively keep more than 81 million </a:t>
            </a:r>
            <a:r>
              <a:rPr lang="en-US" sz="2000" b="0" i="0" u="none" strike="noStrike" dirty="0" smtClean="0">
                <a:solidFill>
                  <a:schemeClr val="lt1"/>
                </a:solidFill>
                <a:latin typeface="Calibri"/>
                <a:ea typeface="Calibri"/>
                <a:cs typeface="Calibri"/>
                <a:sym typeface="Calibri"/>
              </a:rPr>
              <a:t>cats as pets.</a:t>
            </a:r>
          </a:p>
          <a:p>
            <a:pPr marL="0" marR="0" lvl="0" indent="0" algn="just" rtl="0">
              <a:lnSpc>
                <a:spcPct val="100000"/>
              </a:lnSpc>
              <a:spcBef>
                <a:spcPts val="0"/>
              </a:spcBef>
              <a:spcAft>
                <a:spcPts val="0"/>
              </a:spcAft>
              <a:buNone/>
            </a:pPr>
            <a:endParaRPr sz="2000" b="0" i="0" u="none" strike="noStrike" dirty="0" smtClean="0">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b="0" i="0" u="none" strike="noStrike" dirty="0" smtClean="0">
                <a:solidFill>
                  <a:schemeClr val="lt1"/>
                </a:solidFill>
                <a:latin typeface="Calibri"/>
                <a:ea typeface="Calibri"/>
                <a:cs typeface="Calibri"/>
                <a:sym typeface="Calibri"/>
              </a:rPr>
              <a:t>So </a:t>
            </a:r>
            <a:r>
              <a:rPr lang="en-US" sz="2000" b="0" i="0" u="none" strike="noStrike" dirty="0">
                <a:solidFill>
                  <a:schemeClr val="lt1"/>
                </a:solidFill>
                <a:latin typeface="Calibri"/>
                <a:ea typeface="Calibri"/>
                <a:cs typeface="Calibri"/>
                <a:sym typeface="Calibri"/>
              </a:rPr>
              <a:t>why keep a black cat out of your path? Most likely, this superstition arises from old beliefs in witches and their animal familiars, which were often said to take the form of domestic animals like cats</a:t>
            </a:r>
            <a:r>
              <a:rPr lang="en-US" sz="1800" b="0" i="0" u="none" strike="noStrike" dirty="0">
                <a:solidFill>
                  <a:schemeClr val="lt1"/>
                </a:solidFill>
                <a:latin typeface="Calibri"/>
                <a:ea typeface="Calibri"/>
                <a:cs typeface="Calibri"/>
                <a:sym typeface="Calibri"/>
              </a:rPr>
              <a:t>.</a:t>
            </a:r>
            <a:endParaRPr dirty="0"/>
          </a:p>
        </p:txBody>
      </p:sp>
      <p:pic>
        <p:nvPicPr>
          <p:cNvPr id="528" name="Google Shape;528;p31"/>
          <p:cNvPicPr preferRelativeResize="0"/>
          <p:nvPr/>
        </p:nvPicPr>
        <p:blipFill rotWithShape="1">
          <a:blip r:embed="rId5">
            <a:alphaModFix/>
          </a:blip>
          <a:srcRect/>
          <a:stretch/>
        </p:blipFill>
        <p:spPr>
          <a:xfrm>
            <a:off x="372815" y="2210127"/>
            <a:ext cx="4541053" cy="3696896"/>
          </a:xfrm>
          <a:prstGeom prst="rect">
            <a:avLst/>
          </a:prstGeom>
          <a:noFill/>
          <a:ln>
            <a:noFill/>
          </a:ln>
        </p:spPr>
      </p:pic>
      <p:sp>
        <p:nvSpPr>
          <p:cNvPr id="8" name="Google Shape;507;p29"/>
          <p:cNvSpPr/>
          <p:nvPr/>
        </p:nvSpPr>
        <p:spPr>
          <a:xfrm>
            <a:off x="7247362" y="560705"/>
            <a:ext cx="4399915" cy="96964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Reading </a:t>
            </a:r>
            <a:r>
              <a:rPr lang="en-US" sz="2800" b="0" i="0" u="none" strike="noStrike" dirty="0" smtClean="0">
                <a:solidFill>
                  <a:schemeClr val="lt1"/>
                </a:solidFill>
                <a:latin typeface="Calibri"/>
                <a:ea typeface="Calibri"/>
                <a:cs typeface="Calibri"/>
                <a:sym typeface="Calibri"/>
              </a:rPr>
              <a:t>Comprehension</a:t>
            </a:r>
            <a:endParaRPr dirty="0"/>
          </a:p>
          <a:p>
            <a:pPr marL="0" marR="0" lvl="0" indent="0" algn="ctr" rtl="0">
              <a:lnSpc>
                <a:spcPct val="100000"/>
              </a:lnSpc>
              <a:spcBef>
                <a:spcPts val="0"/>
              </a:spcBef>
              <a:spcAft>
                <a:spcPts val="0"/>
              </a:spcAft>
              <a:buNone/>
            </a:pPr>
            <a:r>
              <a:rPr lang="ka-GE" sz="2800" b="0" i="0" u="none" strike="noStrike" dirty="0" smtClean="0">
                <a:solidFill>
                  <a:schemeClr val="lt1"/>
                </a:solidFill>
                <a:latin typeface="Calibri"/>
                <a:ea typeface="Calibri"/>
                <a:cs typeface="Calibri"/>
                <a:sym typeface="Calibri"/>
              </a:rPr>
              <a:t>წაკითხულის გააზრება</a:t>
            </a: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32"/>
          <p:cNvPicPr preferRelativeResize="0"/>
          <p:nvPr/>
        </p:nvPicPr>
        <p:blipFill rotWithShape="1">
          <a:blip r:embed="rId3">
            <a:alphaModFix/>
          </a:blip>
          <a:srcRect/>
          <a:stretch/>
        </p:blipFill>
        <p:spPr>
          <a:xfrm>
            <a:off x="372815" y="561359"/>
            <a:ext cx="2164081" cy="968991"/>
          </a:xfrm>
          <a:prstGeom prst="rect">
            <a:avLst/>
          </a:prstGeom>
          <a:noFill/>
          <a:ln>
            <a:noFill/>
          </a:ln>
        </p:spPr>
      </p:pic>
      <p:pic>
        <p:nvPicPr>
          <p:cNvPr id="534" name="Google Shape;534;p32"/>
          <p:cNvPicPr preferRelativeResize="0"/>
          <p:nvPr/>
        </p:nvPicPr>
        <p:blipFill rotWithShape="1">
          <a:blip r:embed="rId4">
            <a:alphaModFix/>
          </a:blip>
          <a:srcRect/>
          <a:stretch/>
        </p:blipFill>
        <p:spPr>
          <a:xfrm>
            <a:off x="2536896" y="560705"/>
            <a:ext cx="2376972" cy="968991"/>
          </a:xfrm>
          <a:prstGeom prst="rect">
            <a:avLst/>
          </a:prstGeom>
          <a:noFill/>
          <a:ln>
            <a:noFill/>
          </a:ln>
        </p:spPr>
      </p:pic>
      <p:sp>
        <p:nvSpPr>
          <p:cNvPr id="535" name="Google Shape;535;p32"/>
          <p:cNvSpPr txBox="1"/>
          <p:nvPr/>
        </p:nvSpPr>
        <p:spPr>
          <a:xfrm>
            <a:off x="7911483" y="2274826"/>
            <a:ext cx="3071674" cy="1783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a:solidFill>
                <a:schemeClr val="dk1"/>
              </a:solidFill>
              <a:latin typeface="Calibri"/>
              <a:ea typeface="Calibri"/>
              <a:cs typeface="Calibri"/>
              <a:sym typeface="Calibri"/>
            </a:endParaRPr>
          </a:p>
        </p:txBody>
      </p:sp>
      <p:sp>
        <p:nvSpPr>
          <p:cNvPr id="537" name="Google Shape;537;p32"/>
          <p:cNvSpPr/>
          <p:nvPr/>
        </p:nvSpPr>
        <p:spPr>
          <a:xfrm>
            <a:off x="5516982" y="1973547"/>
            <a:ext cx="6019698" cy="426519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1" i="0" u="none" strike="noStrike" dirty="0" smtClean="0">
                <a:solidFill>
                  <a:schemeClr val="lt1"/>
                </a:solidFill>
                <a:latin typeface="Calibri"/>
                <a:ea typeface="Calibri"/>
                <a:cs typeface="Calibri"/>
                <a:sym typeface="Calibri"/>
              </a:rPr>
              <a:t>Mirror</a:t>
            </a:r>
            <a:endParaRPr sz="2000" dirty="0"/>
          </a:p>
          <a:p>
            <a:pPr marL="0" marR="0" lvl="0" indent="0" algn="just" rtl="0">
              <a:lnSpc>
                <a:spcPct val="100000"/>
              </a:lnSpc>
              <a:spcBef>
                <a:spcPts val="0"/>
              </a:spcBef>
              <a:spcAft>
                <a:spcPts val="0"/>
              </a:spcAft>
              <a:buNone/>
            </a:pPr>
            <a:endParaRPr sz="18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800" b="0" i="0" u="none" strike="noStrike" dirty="0">
                <a:solidFill>
                  <a:schemeClr val="lt1"/>
                </a:solidFill>
                <a:latin typeface="Calibri"/>
                <a:ea typeface="Calibri"/>
                <a:cs typeface="Calibri"/>
                <a:sym typeface="Calibri"/>
              </a:rPr>
              <a:t>According to folklore, breaking a mirror is a </a:t>
            </a:r>
            <a:r>
              <a:rPr lang="en-US" sz="1800" b="0" i="0" u="none" strike="noStrike" dirty="0" smtClean="0">
                <a:solidFill>
                  <a:srgbClr val="FFC000"/>
                </a:solidFill>
                <a:latin typeface="Calibri"/>
                <a:ea typeface="Calibri"/>
                <a:cs typeface="Calibri"/>
                <a:sym typeface="Calibri"/>
              </a:rPr>
              <a:t>surefire</a:t>
            </a:r>
            <a:r>
              <a:rPr lang="en-US" sz="1800" b="0" i="0" u="none" strike="noStrike" dirty="0" smtClean="0">
                <a:solidFill>
                  <a:schemeClr val="lt1"/>
                </a:solidFill>
                <a:latin typeface="Calibri"/>
                <a:ea typeface="Calibri"/>
                <a:cs typeface="Calibri"/>
                <a:sym typeface="Calibri"/>
              </a:rPr>
              <a:t> </a:t>
            </a:r>
            <a:r>
              <a:rPr lang="en-US" sz="1800" b="0" i="0" u="none" strike="noStrike" dirty="0">
                <a:solidFill>
                  <a:schemeClr val="lt1"/>
                </a:solidFill>
                <a:latin typeface="Calibri"/>
                <a:ea typeface="Calibri"/>
                <a:cs typeface="Calibri"/>
                <a:sym typeface="Calibri"/>
              </a:rPr>
              <a:t>way to </a:t>
            </a:r>
            <a:r>
              <a:rPr lang="en-US" sz="1800" b="0" i="0" u="none" strike="noStrike" dirty="0">
                <a:solidFill>
                  <a:srgbClr val="FFC000"/>
                </a:solidFill>
                <a:latin typeface="Calibri"/>
                <a:ea typeface="Calibri"/>
                <a:cs typeface="Calibri"/>
                <a:sym typeface="Calibri"/>
              </a:rPr>
              <a:t>doom</a:t>
            </a:r>
            <a:r>
              <a:rPr lang="en-US" sz="1800" b="0" i="0" u="none" strike="noStrike" dirty="0">
                <a:solidFill>
                  <a:schemeClr val="lt1"/>
                </a:solidFill>
                <a:latin typeface="Calibri"/>
                <a:ea typeface="Calibri"/>
                <a:cs typeface="Calibri"/>
                <a:sym typeface="Calibri"/>
              </a:rPr>
              <a:t> yourself to seven years of bad luck. The superstition seems to arise from the belief that mirrors don't just reflect your image; they hold bits of your soul. That belief led people in the old days of the American South to cover mirrors in a house when someone died, lest their soul be </a:t>
            </a:r>
            <a:r>
              <a:rPr lang="en-US" sz="1800" b="0" i="0" u="none" strike="noStrike" dirty="0">
                <a:solidFill>
                  <a:srgbClr val="FFC000"/>
                </a:solidFill>
                <a:latin typeface="Calibri"/>
                <a:ea typeface="Calibri"/>
                <a:cs typeface="Calibri"/>
                <a:sym typeface="Calibri"/>
              </a:rPr>
              <a:t>trapped</a:t>
            </a:r>
            <a:r>
              <a:rPr lang="en-US" sz="1800" b="0" i="0" u="none" strike="noStrike" dirty="0">
                <a:solidFill>
                  <a:schemeClr val="lt1"/>
                </a:solidFill>
                <a:latin typeface="Calibri"/>
                <a:ea typeface="Calibri"/>
                <a:cs typeface="Calibri"/>
                <a:sym typeface="Calibri"/>
              </a:rPr>
              <a:t> inside.</a:t>
            </a:r>
            <a:endParaRPr sz="1800" dirty="0"/>
          </a:p>
          <a:p>
            <a:pPr marL="0" marR="0" lvl="0" indent="0" algn="just" rtl="0">
              <a:lnSpc>
                <a:spcPct val="100000"/>
              </a:lnSpc>
              <a:spcBef>
                <a:spcPts val="0"/>
              </a:spcBef>
              <a:spcAft>
                <a:spcPts val="0"/>
              </a:spcAft>
              <a:buNone/>
            </a:pPr>
            <a:r>
              <a:rPr lang="en-US" sz="1800" b="0" i="0" u="none" strike="noStrike" dirty="0">
                <a:solidFill>
                  <a:schemeClr val="lt1"/>
                </a:solidFill>
                <a:latin typeface="Calibri"/>
                <a:ea typeface="Calibri"/>
                <a:cs typeface="Calibri"/>
                <a:sym typeface="Calibri"/>
              </a:rPr>
              <a:t/>
            </a:r>
            <a:br>
              <a:rPr lang="en-US" sz="1800" b="0" i="0" u="none" strike="noStrike" dirty="0">
                <a:solidFill>
                  <a:schemeClr val="lt1"/>
                </a:solidFill>
                <a:latin typeface="Calibri"/>
                <a:ea typeface="Calibri"/>
                <a:cs typeface="Calibri"/>
                <a:sym typeface="Calibri"/>
              </a:rPr>
            </a:br>
            <a:r>
              <a:rPr lang="en-US" sz="1800" b="0" i="0" u="none" strike="noStrike" dirty="0">
                <a:solidFill>
                  <a:schemeClr val="lt1"/>
                </a:solidFill>
                <a:latin typeface="Calibri"/>
                <a:ea typeface="Calibri"/>
                <a:cs typeface="Calibri"/>
                <a:sym typeface="Calibri"/>
              </a:rPr>
              <a:t>Like the number three, the number seven is often associated with luck. Seven years is a long time to be unlucky, which may be why people have come up with counter-measures to free themselves after breaking a mirror. These include touching a piece of the broken mirror to </a:t>
            </a:r>
            <a:r>
              <a:rPr lang="en-US" sz="1800" b="0" i="0" u="none" strike="noStrike" dirty="0">
                <a:solidFill>
                  <a:schemeClr val="bg1"/>
                </a:solidFill>
                <a:latin typeface="Calibri"/>
                <a:ea typeface="Calibri"/>
                <a:cs typeface="Calibri"/>
                <a:sym typeface="Calibri"/>
              </a:rPr>
              <a:t>a tombstone </a:t>
            </a:r>
            <a:r>
              <a:rPr lang="en-US" sz="1800" b="0" i="0" u="none" strike="noStrike" dirty="0">
                <a:solidFill>
                  <a:schemeClr val="lt1"/>
                </a:solidFill>
                <a:latin typeface="Calibri"/>
                <a:ea typeface="Calibri"/>
                <a:cs typeface="Calibri"/>
                <a:sym typeface="Calibri"/>
              </a:rPr>
              <a:t>or </a:t>
            </a:r>
            <a:r>
              <a:rPr lang="en-US" sz="1800" b="0" i="0" u="none" strike="noStrike" dirty="0">
                <a:solidFill>
                  <a:srgbClr val="FFC000"/>
                </a:solidFill>
                <a:latin typeface="Calibri"/>
                <a:ea typeface="Calibri"/>
                <a:cs typeface="Calibri"/>
                <a:sym typeface="Calibri"/>
              </a:rPr>
              <a:t>grinding</a:t>
            </a:r>
            <a:r>
              <a:rPr lang="en-US" sz="1800" b="0" i="0" u="none" strike="noStrike" dirty="0">
                <a:solidFill>
                  <a:schemeClr val="lt1"/>
                </a:solidFill>
                <a:latin typeface="Calibri"/>
                <a:ea typeface="Calibri"/>
                <a:cs typeface="Calibri"/>
                <a:sym typeface="Calibri"/>
              </a:rPr>
              <a:t> the mirror </a:t>
            </a:r>
            <a:r>
              <a:rPr lang="en-US" sz="1800" b="0" i="0" u="none" strike="noStrike" dirty="0">
                <a:solidFill>
                  <a:schemeClr val="bg1"/>
                </a:solidFill>
                <a:latin typeface="Calibri"/>
                <a:ea typeface="Calibri"/>
                <a:cs typeface="Calibri"/>
                <a:sym typeface="Calibri"/>
              </a:rPr>
              <a:t>shards </a:t>
            </a:r>
            <a:r>
              <a:rPr lang="en-US" sz="1800" b="0" i="0" u="none" strike="noStrike" dirty="0">
                <a:solidFill>
                  <a:schemeClr val="lt1"/>
                </a:solidFill>
                <a:latin typeface="Calibri"/>
                <a:ea typeface="Calibri"/>
                <a:cs typeface="Calibri"/>
                <a:sym typeface="Calibri"/>
              </a:rPr>
              <a:t>into powder.</a:t>
            </a:r>
            <a:endParaRPr sz="1800" dirty="0"/>
          </a:p>
        </p:txBody>
      </p:sp>
      <p:pic>
        <p:nvPicPr>
          <p:cNvPr id="538" name="Google Shape;538;p32"/>
          <p:cNvPicPr preferRelativeResize="0"/>
          <p:nvPr/>
        </p:nvPicPr>
        <p:blipFill rotWithShape="1">
          <a:blip r:embed="rId5">
            <a:alphaModFix/>
          </a:blip>
          <a:srcRect/>
          <a:stretch/>
        </p:blipFill>
        <p:spPr>
          <a:xfrm>
            <a:off x="372813" y="1973547"/>
            <a:ext cx="4725659" cy="4265195"/>
          </a:xfrm>
          <a:prstGeom prst="rect">
            <a:avLst/>
          </a:prstGeom>
          <a:noFill/>
          <a:ln>
            <a:noFill/>
          </a:ln>
        </p:spPr>
      </p:pic>
      <p:sp>
        <p:nvSpPr>
          <p:cNvPr id="8" name="Google Shape;507;p29"/>
          <p:cNvSpPr/>
          <p:nvPr/>
        </p:nvSpPr>
        <p:spPr>
          <a:xfrm>
            <a:off x="7136765" y="534269"/>
            <a:ext cx="4399915" cy="96964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Reading </a:t>
            </a:r>
            <a:r>
              <a:rPr lang="en-US" sz="2800" b="0" i="0" u="none" strike="noStrike" dirty="0" smtClean="0">
                <a:solidFill>
                  <a:schemeClr val="lt1"/>
                </a:solidFill>
                <a:latin typeface="Calibri"/>
                <a:ea typeface="Calibri"/>
                <a:cs typeface="Calibri"/>
                <a:sym typeface="Calibri"/>
              </a:rPr>
              <a:t>Comprehension</a:t>
            </a:r>
            <a:endParaRPr dirty="0"/>
          </a:p>
          <a:p>
            <a:pPr marL="0" marR="0" lvl="0" indent="0" algn="ctr" rtl="0">
              <a:lnSpc>
                <a:spcPct val="100000"/>
              </a:lnSpc>
              <a:spcBef>
                <a:spcPts val="0"/>
              </a:spcBef>
              <a:spcAft>
                <a:spcPts val="0"/>
              </a:spcAft>
              <a:buNone/>
            </a:pPr>
            <a:r>
              <a:rPr lang="ka-GE" sz="2800" b="0" i="0" u="none" strike="noStrike" dirty="0" smtClean="0">
                <a:solidFill>
                  <a:schemeClr val="lt1"/>
                </a:solidFill>
                <a:latin typeface="Calibri"/>
                <a:ea typeface="Calibri"/>
                <a:cs typeface="Calibri"/>
                <a:sym typeface="Calibri"/>
              </a:rPr>
              <a:t>წაკითხულის გააზრება</a:t>
            </a:r>
            <a:endParaRP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33"/>
          <p:cNvPicPr preferRelativeResize="0"/>
          <p:nvPr/>
        </p:nvPicPr>
        <p:blipFill rotWithShape="1">
          <a:blip r:embed="rId3">
            <a:alphaModFix/>
          </a:blip>
          <a:srcRect/>
          <a:stretch/>
        </p:blipFill>
        <p:spPr>
          <a:xfrm>
            <a:off x="372815" y="561359"/>
            <a:ext cx="2164081" cy="968991"/>
          </a:xfrm>
          <a:prstGeom prst="rect">
            <a:avLst/>
          </a:prstGeom>
          <a:noFill/>
          <a:ln>
            <a:noFill/>
          </a:ln>
        </p:spPr>
      </p:pic>
      <p:pic>
        <p:nvPicPr>
          <p:cNvPr id="544" name="Google Shape;544;p33"/>
          <p:cNvPicPr preferRelativeResize="0"/>
          <p:nvPr/>
        </p:nvPicPr>
        <p:blipFill rotWithShape="1">
          <a:blip r:embed="rId4">
            <a:alphaModFix/>
          </a:blip>
          <a:srcRect/>
          <a:stretch/>
        </p:blipFill>
        <p:spPr>
          <a:xfrm>
            <a:off x="2536896" y="560705"/>
            <a:ext cx="2376972" cy="968991"/>
          </a:xfrm>
          <a:prstGeom prst="rect">
            <a:avLst/>
          </a:prstGeom>
          <a:noFill/>
          <a:ln>
            <a:noFill/>
          </a:ln>
        </p:spPr>
      </p:pic>
      <p:sp>
        <p:nvSpPr>
          <p:cNvPr id="545" name="Google Shape;545;p33"/>
          <p:cNvSpPr txBox="1"/>
          <p:nvPr/>
        </p:nvSpPr>
        <p:spPr>
          <a:xfrm>
            <a:off x="7911483" y="2274826"/>
            <a:ext cx="3071674" cy="1783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a:solidFill>
                <a:schemeClr val="dk1"/>
              </a:solidFill>
              <a:latin typeface="Calibri"/>
              <a:ea typeface="Calibri"/>
              <a:cs typeface="Calibri"/>
              <a:sym typeface="Calibri"/>
            </a:endParaRPr>
          </a:p>
        </p:txBody>
      </p:sp>
      <p:sp>
        <p:nvSpPr>
          <p:cNvPr id="547" name="Google Shape;547;p33"/>
          <p:cNvSpPr/>
          <p:nvPr/>
        </p:nvSpPr>
        <p:spPr>
          <a:xfrm>
            <a:off x="5257801" y="1620982"/>
            <a:ext cx="6199908" cy="47521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1" i="0" u="none" strike="noStrike" dirty="0">
                <a:solidFill>
                  <a:schemeClr val="lt1"/>
                </a:solidFill>
                <a:latin typeface="Calibri"/>
                <a:ea typeface="Calibri"/>
                <a:cs typeface="Calibri"/>
                <a:sym typeface="Calibri"/>
              </a:rPr>
              <a:t>Friday the 13</a:t>
            </a:r>
            <a:r>
              <a:rPr lang="en-US" sz="2000" b="1" i="0" u="none" strike="noStrike" baseline="30000" dirty="0">
                <a:solidFill>
                  <a:schemeClr val="lt1"/>
                </a:solidFill>
                <a:latin typeface="Calibri"/>
                <a:ea typeface="Calibri"/>
                <a:cs typeface="Calibri"/>
                <a:sym typeface="Calibri"/>
              </a:rPr>
              <a:t>th</a:t>
            </a:r>
            <a:r>
              <a:rPr lang="en-US" sz="2000" b="1" i="0" u="none" strike="noStrike" dirty="0">
                <a:solidFill>
                  <a:schemeClr val="lt1"/>
                </a:solidFill>
                <a:latin typeface="Calibri"/>
                <a:ea typeface="Calibri"/>
                <a:cs typeface="Calibri"/>
                <a:sym typeface="Calibri"/>
              </a:rPr>
              <a:t>:</a:t>
            </a:r>
            <a:endParaRPr sz="2000" dirty="0"/>
          </a:p>
          <a:p>
            <a:pPr marL="0" marR="0" lvl="0" indent="0" algn="just" rtl="0">
              <a:lnSpc>
                <a:spcPct val="100000"/>
              </a:lnSpc>
              <a:spcBef>
                <a:spcPts val="0"/>
              </a:spcBef>
              <a:spcAft>
                <a:spcPts val="0"/>
              </a:spcAft>
              <a:buNone/>
            </a:pPr>
            <a:endParaRPr sz="16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dirty="0">
                <a:solidFill>
                  <a:schemeClr val="lt1"/>
                </a:solidFill>
                <a:latin typeface="Calibri"/>
                <a:ea typeface="Calibri"/>
                <a:cs typeface="Calibri"/>
                <a:sym typeface="Calibri"/>
              </a:rPr>
              <a:t>For a superstition, the fear of Friday the 13th seems fairly new, dating back to the late 1800s. Friday has long been considered </a:t>
            </a:r>
            <a:r>
              <a:rPr lang="en-US" sz="1600" b="0" i="0" u="none" strike="noStrike" dirty="0" smtClean="0">
                <a:solidFill>
                  <a:schemeClr val="lt1"/>
                </a:solidFill>
                <a:latin typeface="Calibri"/>
                <a:ea typeface="Calibri"/>
                <a:cs typeface="Calibri"/>
                <a:sym typeface="Calibri"/>
              </a:rPr>
              <a:t>as an </a:t>
            </a:r>
            <a:r>
              <a:rPr lang="en-US" sz="1600" b="0" i="0" u="none" strike="noStrike" dirty="0">
                <a:solidFill>
                  <a:schemeClr val="lt1"/>
                </a:solidFill>
                <a:latin typeface="Calibri"/>
                <a:ea typeface="Calibri"/>
                <a:cs typeface="Calibri"/>
                <a:sym typeface="Calibri"/>
              </a:rPr>
              <a:t>unlucky day (according to Christian tradition, Jesus died on </a:t>
            </a:r>
            <a:r>
              <a:rPr lang="en-US" sz="1600" b="0" i="0" u="none" strike="noStrike" dirty="0" smtClean="0">
                <a:solidFill>
                  <a:schemeClr val="lt1"/>
                </a:solidFill>
                <a:latin typeface="Calibri"/>
                <a:ea typeface="Calibri"/>
                <a:cs typeface="Calibri"/>
                <a:sym typeface="Calibri"/>
              </a:rPr>
              <a:t>Friday</a:t>
            </a:r>
            <a:r>
              <a:rPr lang="en-US" sz="1600" b="0" i="0" u="none" strike="noStrike" dirty="0">
                <a:solidFill>
                  <a:schemeClr val="lt1"/>
                </a:solidFill>
                <a:latin typeface="Calibri"/>
                <a:ea typeface="Calibri"/>
                <a:cs typeface="Calibri"/>
                <a:sym typeface="Calibri"/>
              </a:rPr>
              <a:t>), and 13 has a long history as an unlucky number.</a:t>
            </a:r>
            <a:endParaRPr dirty="0"/>
          </a:p>
          <a:p>
            <a:pPr marL="0" marR="0" lvl="0" indent="0" algn="just" rtl="0">
              <a:lnSpc>
                <a:spcPct val="100000"/>
              </a:lnSpc>
              <a:spcBef>
                <a:spcPts val="0"/>
              </a:spcBef>
              <a:spcAft>
                <a:spcPts val="0"/>
              </a:spcAft>
              <a:buNone/>
            </a:pPr>
            <a:endParaRPr sz="16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dirty="0">
                <a:solidFill>
                  <a:schemeClr val="lt1"/>
                </a:solidFill>
                <a:latin typeface="Calibri"/>
                <a:ea typeface="Calibri"/>
                <a:cs typeface="Calibri"/>
                <a:sym typeface="Calibri"/>
              </a:rPr>
              <a:t>According to the Stress Management Center and Phobia Institute in North Carolina, about 17 million people fear Friday the 13th. Many may fall prey to the human mind's desire to associate thoughts and symbols with events.</a:t>
            </a:r>
            <a:endParaRPr dirty="0"/>
          </a:p>
          <a:p>
            <a:pPr marL="0" marR="0" lvl="0" indent="0" algn="just" rtl="0">
              <a:lnSpc>
                <a:spcPct val="100000"/>
              </a:lnSpc>
              <a:spcBef>
                <a:spcPts val="0"/>
              </a:spcBef>
              <a:spcAft>
                <a:spcPts val="0"/>
              </a:spcAft>
              <a:buNone/>
            </a:pPr>
            <a:endParaRPr sz="16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dirty="0">
                <a:solidFill>
                  <a:schemeClr val="lt1"/>
                </a:solidFill>
                <a:latin typeface="Calibri"/>
                <a:ea typeface="Calibri"/>
                <a:cs typeface="Calibri"/>
                <a:sym typeface="Calibri"/>
              </a:rPr>
              <a:t>"If anything bad happens to you on Friday the 13th, the two will be forever associated in your mind," said a psychologist at Cornell University. "All those uneventful days in which the 13th fell on a Friday will be ignored."</a:t>
            </a:r>
            <a:endParaRPr dirty="0"/>
          </a:p>
        </p:txBody>
      </p:sp>
      <p:pic>
        <p:nvPicPr>
          <p:cNvPr id="548" name="Google Shape;548;p33"/>
          <p:cNvPicPr preferRelativeResize="0"/>
          <p:nvPr/>
        </p:nvPicPr>
        <p:blipFill rotWithShape="1">
          <a:blip r:embed="rId5">
            <a:alphaModFix/>
          </a:blip>
          <a:srcRect/>
          <a:stretch/>
        </p:blipFill>
        <p:spPr>
          <a:xfrm>
            <a:off x="372815" y="2415230"/>
            <a:ext cx="4541054" cy="2749893"/>
          </a:xfrm>
          <a:prstGeom prst="rect">
            <a:avLst/>
          </a:prstGeom>
          <a:noFill/>
          <a:ln>
            <a:noFill/>
          </a:ln>
        </p:spPr>
      </p:pic>
      <p:sp>
        <p:nvSpPr>
          <p:cNvPr id="8" name="Google Shape;507;p29"/>
          <p:cNvSpPr/>
          <p:nvPr/>
        </p:nvSpPr>
        <p:spPr>
          <a:xfrm>
            <a:off x="7209492" y="409578"/>
            <a:ext cx="4399915" cy="96964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Reading </a:t>
            </a:r>
            <a:r>
              <a:rPr lang="en-US" sz="2800" b="0" i="0" u="none" strike="noStrike" dirty="0" smtClean="0">
                <a:solidFill>
                  <a:schemeClr val="lt1"/>
                </a:solidFill>
                <a:latin typeface="Calibri"/>
                <a:ea typeface="Calibri"/>
                <a:cs typeface="Calibri"/>
                <a:sym typeface="Calibri"/>
              </a:rPr>
              <a:t>Comprehension</a:t>
            </a:r>
            <a:endParaRPr dirty="0"/>
          </a:p>
          <a:p>
            <a:pPr marL="0" marR="0" lvl="0" indent="0" algn="ctr" rtl="0">
              <a:lnSpc>
                <a:spcPct val="100000"/>
              </a:lnSpc>
              <a:spcBef>
                <a:spcPts val="0"/>
              </a:spcBef>
              <a:spcAft>
                <a:spcPts val="0"/>
              </a:spcAft>
              <a:buNone/>
            </a:pPr>
            <a:r>
              <a:rPr lang="ka-GE" sz="2800" b="0" i="0" u="none" strike="noStrike" dirty="0" smtClean="0">
                <a:solidFill>
                  <a:schemeClr val="lt1"/>
                </a:solidFill>
                <a:latin typeface="Calibri"/>
                <a:ea typeface="Calibri"/>
                <a:cs typeface="Calibri"/>
                <a:sym typeface="Calibri"/>
              </a:rPr>
              <a:t>წაკითხულის გააზრება</a:t>
            </a:r>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4"/>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555" name="Google Shape;555;p34"/>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556" name="Google Shape;556;p34"/>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557" name="Google Shape;557;p34"/>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558" name="Google Shape;558;p34"/>
          <p:cNvPicPr preferRelativeResize="0"/>
          <p:nvPr/>
        </p:nvPicPr>
        <p:blipFill rotWithShape="1">
          <a:blip r:embed="rId3">
            <a:alphaModFix/>
          </a:blip>
          <a:srcRect/>
          <a:stretch/>
        </p:blipFill>
        <p:spPr>
          <a:xfrm>
            <a:off x="378100" y="529115"/>
            <a:ext cx="2164081" cy="968991"/>
          </a:xfrm>
          <a:prstGeom prst="rect">
            <a:avLst/>
          </a:prstGeom>
          <a:noFill/>
          <a:ln>
            <a:noFill/>
          </a:ln>
        </p:spPr>
      </p:pic>
      <p:pic>
        <p:nvPicPr>
          <p:cNvPr id="559" name="Google Shape;559;p34"/>
          <p:cNvPicPr preferRelativeResize="0"/>
          <p:nvPr/>
        </p:nvPicPr>
        <p:blipFill rotWithShape="1">
          <a:blip r:embed="rId4">
            <a:alphaModFix/>
          </a:blip>
          <a:srcRect/>
          <a:stretch/>
        </p:blipFill>
        <p:spPr>
          <a:xfrm>
            <a:off x="2542181" y="529114"/>
            <a:ext cx="2376972" cy="968991"/>
          </a:xfrm>
          <a:prstGeom prst="rect">
            <a:avLst/>
          </a:prstGeom>
          <a:noFill/>
          <a:ln>
            <a:noFill/>
          </a:ln>
        </p:spPr>
      </p:pic>
      <p:sp>
        <p:nvSpPr>
          <p:cNvPr id="560" name="Google Shape;560;p34"/>
          <p:cNvSpPr/>
          <p:nvPr/>
        </p:nvSpPr>
        <p:spPr>
          <a:xfrm>
            <a:off x="7137334" y="561272"/>
            <a:ext cx="4398949"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Reading Activity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კითხვის დავალება</a:t>
            </a:r>
            <a:endParaRPr sz="2800" b="0" i="0" u="none" strike="noStrike">
              <a:solidFill>
                <a:schemeClr val="lt1"/>
              </a:solidFill>
              <a:latin typeface="Calibri"/>
              <a:ea typeface="Calibri"/>
              <a:cs typeface="Calibri"/>
              <a:sym typeface="Calibri"/>
            </a:endParaRPr>
          </a:p>
        </p:txBody>
      </p:sp>
      <p:sp>
        <p:nvSpPr>
          <p:cNvPr id="561" name="Google Shape;561;p34"/>
          <p:cNvSpPr/>
          <p:nvPr/>
        </p:nvSpPr>
        <p:spPr>
          <a:xfrm>
            <a:off x="446338" y="1872762"/>
            <a:ext cx="11089945" cy="107817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Answer the given questions.</a:t>
            </a:r>
            <a:endParaRPr sz="2800" b="0" i="0" u="none" strike="noStrik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ka-GE" sz="2800" b="0" i="0" u="none" strike="noStrike" dirty="0" smtClean="0">
                <a:solidFill>
                  <a:schemeClr val="lt1"/>
                </a:solidFill>
                <a:latin typeface="Calibri"/>
                <a:ea typeface="Calibri"/>
                <a:cs typeface="Calibri"/>
                <a:sym typeface="Calibri"/>
              </a:rPr>
              <a:t>უპასუხეთ </a:t>
            </a:r>
            <a:r>
              <a:rPr lang="en-US" sz="2800" b="0" i="0" u="none" strike="noStrike" dirty="0" err="1" smtClean="0">
                <a:solidFill>
                  <a:schemeClr val="lt1"/>
                </a:solidFill>
                <a:latin typeface="Calibri"/>
                <a:ea typeface="Calibri"/>
                <a:cs typeface="Calibri"/>
                <a:sym typeface="Calibri"/>
              </a:rPr>
              <a:t>მოცემულ</a:t>
            </a:r>
            <a:r>
              <a:rPr lang="en-US" sz="2800" b="0" i="0" u="none" strike="noStrike" dirty="0" smtClean="0">
                <a:solidFill>
                  <a:schemeClr val="lt1"/>
                </a:solidFill>
                <a:latin typeface="Calibri"/>
                <a:ea typeface="Calibri"/>
                <a:cs typeface="Calibri"/>
                <a:sym typeface="Calibri"/>
              </a:rPr>
              <a:t> </a:t>
            </a:r>
            <a:r>
              <a:rPr lang="ka-GE" sz="2800" dirty="0" smtClean="0">
                <a:solidFill>
                  <a:schemeClr val="lt1"/>
                </a:solidFill>
                <a:latin typeface="Calibri"/>
                <a:ea typeface="Calibri"/>
                <a:cs typeface="Calibri"/>
                <a:sym typeface="Calibri"/>
              </a:rPr>
              <a:t>შე</a:t>
            </a:r>
            <a:r>
              <a:rPr lang="en-US" sz="2800" b="0" i="0" u="none" strike="noStrike" dirty="0" err="1" smtClean="0">
                <a:solidFill>
                  <a:schemeClr val="lt1"/>
                </a:solidFill>
                <a:latin typeface="Calibri"/>
                <a:ea typeface="Calibri"/>
                <a:cs typeface="Calibri"/>
                <a:sym typeface="Calibri"/>
              </a:rPr>
              <a:t>კითხვებს</a:t>
            </a:r>
            <a:r>
              <a:rPr lang="en-US" sz="2800" b="0" i="0" u="none" strike="noStrike" dirty="0">
                <a:solidFill>
                  <a:schemeClr val="lt1"/>
                </a:solidFill>
                <a:latin typeface="Calibri"/>
                <a:ea typeface="Calibri"/>
                <a:cs typeface="Calibri"/>
                <a:sym typeface="Calibri"/>
              </a:rPr>
              <a:t>.</a:t>
            </a:r>
            <a:endParaRPr dirty="0"/>
          </a:p>
        </p:txBody>
      </p:sp>
      <p:sp>
        <p:nvSpPr>
          <p:cNvPr id="562" name="Google Shape;562;p34"/>
          <p:cNvSpPr/>
          <p:nvPr/>
        </p:nvSpPr>
        <p:spPr>
          <a:xfrm>
            <a:off x="378100" y="3287287"/>
            <a:ext cx="11158183" cy="12692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165100" algn="l" rtl="0">
              <a:lnSpc>
                <a:spcPct val="100000"/>
              </a:lnSpc>
              <a:spcBef>
                <a:spcPts val="0"/>
              </a:spcBef>
              <a:spcAft>
                <a:spcPts val="0"/>
              </a:spcAft>
              <a:buClr>
                <a:schemeClr val="dk1"/>
              </a:buClr>
              <a:buSzPts val="2800"/>
              <a:buFont typeface="Calibri"/>
              <a:buNone/>
            </a:pPr>
            <a:r>
              <a:rPr lang="en-US" sz="2800" i="1" dirty="0" smtClean="0">
                <a:solidFill>
                  <a:schemeClr val="lt1"/>
                </a:solidFill>
                <a:latin typeface="Calibri"/>
                <a:ea typeface="Calibri"/>
                <a:cs typeface="Calibri"/>
                <a:sym typeface="Calibri"/>
              </a:rPr>
              <a:t>1. </a:t>
            </a:r>
            <a:r>
              <a:rPr lang="en-US" sz="2800" dirty="0" smtClean="0">
                <a:solidFill>
                  <a:schemeClr val="lt1"/>
                </a:solidFill>
                <a:latin typeface="Calibri"/>
                <a:ea typeface="Calibri"/>
                <a:cs typeface="Calibri"/>
                <a:sym typeface="Calibri"/>
              </a:rPr>
              <a:t>Is it beginner’s </a:t>
            </a:r>
            <a:r>
              <a:rPr lang="en-US" sz="2800" dirty="0">
                <a:solidFill>
                  <a:schemeClr val="lt1"/>
                </a:solidFill>
                <a:latin typeface="Calibri"/>
                <a:ea typeface="Calibri"/>
                <a:cs typeface="Calibri"/>
                <a:sym typeface="Calibri"/>
              </a:rPr>
              <a:t>l</a:t>
            </a:r>
            <a:r>
              <a:rPr lang="en-US" sz="2800" dirty="0" smtClean="0">
                <a:solidFill>
                  <a:schemeClr val="lt1"/>
                </a:solidFill>
                <a:latin typeface="Calibri"/>
                <a:ea typeface="Calibri"/>
                <a:cs typeface="Calibri"/>
                <a:sym typeface="Calibri"/>
              </a:rPr>
              <a:t>uck when </a:t>
            </a:r>
            <a:r>
              <a:rPr lang="en-US" sz="2800" dirty="0">
                <a:solidFill>
                  <a:schemeClr val="lt1"/>
                </a:solidFill>
                <a:latin typeface="Calibri"/>
                <a:ea typeface="Calibri"/>
                <a:cs typeface="Calibri"/>
                <a:sym typeface="Calibri"/>
              </a:rPr>
              <a:t>you </a:t>
            </a:r>
            <a:r>
              <a:rPr lang="en-US" sz="2800" dirty="0" err="1">
                <a:solidFill>
                  <a:schemeClr val="lt1"/>
                </a:solidFill>
                <a:latin typeface="Calibri"/>
                <a:ea typeface="Calibri"/>
                <a:cs typeface="Calibri"/>
                <a:sym typeface="Calibri"/>
              </a:rPr>
              <a:t>practise</a:t>
            </a:r>
            <a:r>
              <a:rPr lang="en-US" sz="2800" dirty="0">
                <a:solidFill>
                  <a:schemeClr val="lt1"/>
                </a:solidFill>
                <a:latin typeface="Calibri"/>
                <a:ea typeface="Calibri"/>
                <a:cs typeface="Calibri"/>
                <a:sym typeface="Calibri"/>
              </a:rPr>
              <a:t> a lot and eventually </a:t>
            </a:r>
            <a:r>
              <a:rPr lang="en-US" sz="2800" dirty="0" smtClean="0">
                <a:solidFill>
                  <a:schemeClr val="lt1"/>
                </a:solidFill>
                <a:latin typeface="Calibri"/>
                <a:ea typeface="Calibri"/>
                <a:cs typeface="Calibri"/>
                <a:sym typeface="Calibri"/>
              </a:rPr>
              <a:t>succeed ?</a:t>
            </a:r>
            <a:endParaRPr sz="2800" b="0" u="none" strike="noStrike" dirty="0">
              <a:solidFill>
                <a:schemeClr val="lt1"/>
              </a:solidFill>
              <a:latin typeface="Calibri"/>
              <a:ea typeface="Calibri"/>
              <a:cs typeface="Calibri"/>
              <a:sym typeface="Calibri"/>
            </a:endParaRPr>
          </a:p>
        </p:txBody>
      </p:sp>
      <p:sp>
        <p:nvSpPr>
          <p:cNvPr id="563" name="Google Shape;563;p34"/>
          <p:cNvSpPr/>
          <p:nvPr/>
        </p:nvSpPr>
        <p:spPr>
          <a:xfrm>
            <a:off x="378100" y="4761186"/>
            <a:ext cx="11158183" cy="17390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1" u="none" strike="noStrike" dirty="0">
              <a:solidFill>
                <a:schemeClr val="accent4"/>
              </a:solidFill>
              <a:latin typeface="Calibri"/>
              <a:ea typeface="Calibri"/>
              <a:cs typeface="Calibri"/>
              <a:sym typeface="Calibri"/>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US" sz="2800" i="1" dirty="0" smtClean="0">
                <a:solidFill>
                  <a:srgbClr val="FFC000"/>
                </a:solidFill>
                <a:latin typeface="Calibri"/>
                <a:ea typeface="Calibri"/>
                <a:cs typeface="Calibri"/>
                <a:sym typeface="Calibri"/>
              </a:rPr>
              <a:t>No</a:t>
            </a:r>
            <a:r>
              <a:rPr lang="en-US" sz="2800" i="1" dirty="0">
                <a:solidFill>
                  <a:srgbClr val="FFC000"/>
                </a:solidFill>
                <a:latin typeface="Calibri"/>
                <a:ea typeface="Calibri"/>
                <a:cs typeface="Calibri"/>
                <a:sym typeface="Calibri"/>
              </a:rPr>
              <a:t>, it is when a newbie plays a sport or a game for the first time and wins.</a:t>
            </a:r>
            <a:endParaRPr sz="2800" i="1" u="none" strike="noStrike" dirty="0">
              <a:solidFill>
                <a:srgbClr val="FFC000"/>
              </a:solidFill>
              <a:latin typeface="Calibri"/>
              <a:ea typeface="Calibri"/>
              <a:cs typeface="Calibri"/>
              <a:sym typeface="Calibri"/>
            </a:endParaRPr>
          </a:p>
          <a:p>
            <a:pPr marL="0" marR="0" lvl="0" indent="0" algn="l" rtl="0">
              <a:lnSpc>
                <a:spcPct val="100000"/>
              </a:lnSpc>
              <a:spcBef>
                <a:spcPts val="0"/>
              </a:spcBef>
              <a:spcAft>
                <a:spcPts val="0"/>
              </a:spcAft>
              <a:buNone/>
            </a:pPr>
            <a:endParaRPr sz="2800" i="1" u="none" strike="noStrike" dirty="0">
              <a:solidFill>
                <a:srgbClr val="FFC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5"/>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570" name="Google Shape;570;p35"/>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571" name="Google Shape;571;p35"/>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572" name="Google Shape;572;p35"/>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573" name="Google Shape;573;p35"/>
          <p:cNvPicPr preferRelativeResize="0"/>
          <p:nvPr/>
        </p:nvPicPr>
        <p:blipFill rotWithShape="1">
          <a:blip r:embed="rId3">
            <a:alphaModFix/>
          </a:blip>
          <a:srcRect/>
          <a:stretch/>
        </p:blipFill>
        <p:spPr>
          <a:xfrm>
            <a:off x="378100" y="561381"/>
            <a:ext cx="2164081" cy="968991"/>
          </a:xfrm>
          <a:prstGeom prst="rect">
            <a:avLst/>
          </a:prstGeom>
          <a:noFill/>
          <a:ln>
            <a:noFill/>
          </a:ln>
        </p:spPr>
      </p:pic>
      <p:pic>
        <p:nvPicPr>
          <p:cNvPr id="574" name="Google Shape;574;p35"/>
          <p:cNvPicPr preferRelativeResize="0"/>
          <p:nvPr/>
        </p:nvPicPr>
        <p:blipFill rotWithShape="1">
          <a:blip r:embed="rId4">
            <a:alphaModFix/>
          </a:blip>
          <a:srcRect/>
          <a:stretch/>
        </p:blipFill>
        <p:spPr>
          <a:xfrm>
            <a:off x="2542181" y="561381"/>
            <a:ext cx="2376972" cy="968991"/>
          </a:xfrm>
          <a:prstGeom prst="rect">
            <a:avLst/>
          </a:prstGeom>
          <a:noFill/>
          <a:ln>
            <a:noFill/>
          </a:ln>
        </p:spPr>
      </p:pic>
      <p:sp>
        <p:nvSpPr>
          <p:cNvPr id="575" name="Google Shape;575;p35"/>
          <p:cNvSpPr/>
          <p:nvPr/>
        </p:nvSpPr>
        <p:spPr>
          <a:xfrm>
            <a:off x="7137334" y="561272"/>
            <a:ext cx="4398949"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Reading Activity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კითხვის დავალება</a:t>
            </a:r>
            <a:endParaRPr sz="2800" b="0" i="0" u="none" strike="noStrike">
              <a:solidFill>
                <a:schemeClr val="lt1"/>
              </a:solidFill>
              <a:latin typeface="Calibri"/>
              <a:ea typeface="Calibri"/>
              <a:cs typeface="Calibri"/>
              <a:sym typeface="Calibri"/>
            </a:endParaRPr>
          </a:p>
        </p:txBody>
      </p:sp>
      <p:sp>
        <p:nvSpPr>
          <p:cNvPr id="576" name="Google Shape;576;p35"/>
          <p:cNvSpPr/>
          <p:nvPr/>
        </p:nvSpPr>
        <p:spPr>
          <a:xfrm>
            <a:off x="378100" y="3330054"/>
            <a:ext cx="11158183" cy="12692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dirty="0" smtClean="0">
                <a:solidFill>
                  <a:schemeClr val="lt1"/>
                </a:solidFill>
                <a:latin typeface="Calibri"/>
                <a:ea typeface="Calibri"/>
                <a:cs typeface="Calibri"/>
                <a:sym typeface="Calibri"/>
              </a:rPr>
              <a:t>2. Were white </a:t>
            </a:r>
            <a:r>
              <a:rPr lang="en-US" sz="2800" dirty="0">
                <a:solidFill>
                  <a:schemeClr val="lt1"/>
                </a:solidFill>
                <a:latin typeface="Calibri"/>
                <a:ea typeface="Calibri"/>
                <a:cs typeface="Calibri"/>
                <a:sym typeface="Calibri"/>
              </a:rPr>
              <a:t>cats </a:t>
            </a:r>
            <a:r>
              <a:rPr lang="en-US" sz="2800" dirty="0" smtClean="0">
                <a:solidFill>
                  <a:schemeClr val="lt1"/>
                </a:solidFill>
                <a:latin typeface="Calibri"/>
                <a:ea typeface="Calibri"/>
                <a:cs typeface="Calibri"/>
                <a:sym typeface="Calibri"/>
              </a:rPr>
              <a:t>seen </a:t>
            </a:r>
            <a:r>
              <a:rPr lang="en-US" sz="2800" dirty="0">
                <a:solidFill>
                  <a:schemeClr val="lt1"/>
                </a:solidFill>
                <a:latin typeface="Calibri"/>
                <a:ea typeface="Calibri"/>
                <a:cs typeface="Calibri"/>
                <a:sym typeface="Calibri"/>
              </a:rPr>
              <a:t>as bad </a:t>
            </a:r>
            <a:r>
              <a:rPr lang="en-US" sz="2800" dirty="0" smtClean="0">
                <a:solidFill>
                  <a:schemeClr val="lt1"/>
                </a:solidFill>
                <a:latin typeface="Calibri"/>
                <a:ea typeface="Calibri"/>
                <a:cs typeface="Calibri"/>
                <a:sym typeface="Calibri"/>
              </a:rPr>
              <a:t>luck</a:t>
            </a:r>
            <a:r>
              <a:rPr lang="en-US" sz="2800" dirty="0">
                <a:solidFill>
                  <a:schemeClr val="lt1"/>
                </a:solidFill>
                <a:latin typeface="Calibri"/>
                <a:ea typeface="Calibri"/>
                <a:cs typeface="Calibri"/>
                <a:sym typeface="Calibri"/>
              </a:rPr>
              <a:t>?</a:t>
            </a:r>
            <a:endParaRPr sz="3200" b="0" i="0" u="none" strike="noStrike" dirty="0">
              <a:solidFill>
                <a:schemeClr val="lt1"/>
              </a:solidFill>
              <a:latin typeface="Calibri"/>
              <a:ea typeface="Calibri"/>
              <a:cs typeface="Calibri"/>
              <a:sym typeface="Calibri"/>
            </a:endParaRPr>
          </a:p>
        </p:txBody>
      </p:sp>
      <p:sp>
        <p:nvSpPr>
          <p:cNvPr id="577" name="Google Shape;577;p35"/>
          <p:cNvSpPr/>
          <p:nvPr/>
        </p:nvSpPr>
        <p:spPr>
          <a:xfrm>
            <a:off x="378100" y="4979369"/>
            <a:ext cx="11158183" cy="148880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US" sz="2800" i="1" dirty="0" smtClean="0">
                <a:solidFill>
                  <a:schemeClr val="accent4"/>
                </a:solidFill>
                <a:latin typeface="Calibri"/>
                <a:ea typeface="Calibri"/>
                <a:cs typeface="Calibri"/>
                <a:sym typeface="Calibri"/>
              </a:rPr>
              <a:t>No</a:t>
            </a:r>
            <a:r>
              <a:rPr lang="en-US" sz="2800" i="1" dirty="0">
                <a:solidFill>
                  <a:schemeClr val="accent4"/>
                </a:solidFill>
                <a:latin typeface="Calibri"/>
                <a:ea typeface="Calibri"/>
                <a:cs typeface="Calibri"/>
                <a:sym typeface="Calibri"/>
              </a:rPr>
              <a:t>, black cats are seen as bad luck from old beliefs that they are </a:t>
            </a:r>
            <a:r>
              <a:rPr lang="en-US" sz="2800" i="1" dirty="0" smtClean="0">
                <a:solidFill>
                  <a:schemeClr val="accent4"/>
                </a:solidFill>
                <a:latin typeface="Calibri"/>
                <a:ea typeface="Calibri"/>
                <a:cs typeface="Calibri"/>
                <a:sym typeface="Calibri"/>
              </a:rPr>
              <a:t>witches' </a:t>
            </a:r>
            <a:r>
              <a:rPr lang="en-US" sz="2800" i="1" dirty="0">
                <a:solidFill>
                  <a:schemeClr val="accent4"/>
                </a:solidFill>
                <a:latin typeface="Calibri"/>
                <a:ea typeface="Calibri"/>
                <a:cs typeface="Calibri"/>
                <a:sym typeface="Calibri"/>
              </a:rPr>
              <a:t>familiars.</a:t>
            </a:r>
            <a:endParaRPr sz="2800" i="1" dirty="0"/>
          </a:p>
        </p:txBody>
      </p:sp>
      <p:sp>
        <p:nvSpPr>
          <p:cNvPr id="13" name="Google Shape;561;p34"/>
          <p:cNvSpPr/>
          <p:nvPr/>
        </p:nvSpPr>
        <p:spPr>
          <a:xfrm>
            <a:off x="446338" y="1872762"/>
            <a:ext cx="11089945" cy="107817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Answer the given questions.</a:t>
            </a:r>
            <a:endParaRPr sz="2800" b="0" i="0" u="none" strike="noStrik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ka-GE" sz="2800" b="0" i="0" u="none" strike="noStrike" dirty="0" smtClean="0">
                <a:solidFill>
                  <a:schemeClr val="lt1"/>
                </a:solidFill>
                <a:latin typeface="Calibri"/>
                <a:ea typeface="Calibri"/>
                <a:cs typeface="Calibri"/>
                <a:sym typeface="Calibri"/>
              </a:rPr>
              <a:t>უპასუხეთ </a:t>
            </a:r>
            <a:r>
              <a:rPr lang="en-US" sz="2800" b="0" i="0" u="none" strike="noStrike" dirty="0" err="1" smtClean="0">
                <a:solidFill>
                  <a:schemeClr val="lt1"/>
                </a:solidFill>
                <a:latin typeface="Calibri"/>
                <a:ea typeface="Calibri"/>
                <a:cs typeface="Calibri"/>
                <a:sym typeface="Calibri"/>
              </a:rPr>
              <a:t>მოცემულ</a:t>
            </a:r>
            <a:r>
              <a:rPr lang="en-US" sz="2800" b="0" i="0" u="none" strike="noStrike" dirty="0" smtClean="0">
                <a:solidFill>
                  <a:schemeClr val="lt1"/>
                </a:solidFill>
                <a:latin typeface="Calibri"/>
                <a:ea typeface="Calibri"/>
                <a:cs typeface="Calibri"/>
                <a:sym typeface="Calibri"/>
              </a:rPr>
              <a:t> </a:t>
            </a:r>
            <a:r>
              <a:rPr lang="ka-GE" sz="2800" dirty="0" smtClean="0">
                <a:solidFill>
                  <a:schemeClr val="lt1"/>
                </a:solidFill>
                <a:latin typeface="Calibri"/>
                <a:ea typeface="Calibri"/>
                <a:cs typeface="Calibri"/>
                <a:sym typeface="Calibri"/>
              </a:rPr>
              <a:t>შე</a:t>
            </a:r>
            <a:r>
              <a:rPr lang="en-US" sz="2800" b="0" i="0" u="none" strike="noStrike" dirty="0" err="1" smtClean="0">
                <a:solidFill>
                  <a:schemeClr val="lt1"/>
                </a:solidFill>
                <a:latin typeface="Calibri"/>
                <a:ea typeface="Calibri"/>
                <a:cs typeface="Calibri"/>
                <a:sym typeface="Calibri"/>
              </a:rPr>
              <a:t>კითხვებს</a:t>
            </a:r>
            <a:r>
              <a:rPr lang="en-US" sz="2800" b="0" i="0" u="none" strike="noStrike" dirty="0">
                <a:solidFill>
                  <a:schemeClr val="lt1"/>
                </a:solidFill>
                <a:latin typeface="Calibri"/>
                <a:ea typeface="Calibri"/>
                <a:cs typeface="Calibri"/>
                <a:sym typeface="Calibri"/>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6"/>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585" name="Google Shape;585;p36"/>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586" name="Google Shape;586;p36"/>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587" name="Google Shape;587;p36"/>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588" name="Google Shape;588;p36"/>
          <p:cNvPicPr preferRelativeResize="0"/>
          <p:nvPr/>
        </p:nvPicPr>
        <p:blipFill rotWithShape="1">
          <a:blip r:embed="rId3">
            <a:alphaModFix/>
          </a:blip>
          <a:srcRect/>
          <a:stretch/>
        </p:blipFill>
        <p:spPr>
          <a:xfrm>
            <a:off x="378100" y="561381"/>
            <a:ext cx="2164081" cy="968991"/>
          </a:xfrm>
          <a:prstGeom prst="rect">
            <a:avLst/>
          </a:prstGeom>
          <a:noFill/>
          <a:ln>
            <a:noFill/>
          </a:ln>
        </p:spPr>
      </p:pic>
      <p:pic>
        <p:nvPicPr>
          <p:cNvPr id="589" name="Google Shape;589;p36"/>
          <p:cNvPicPr preferRelativeResize="0"/>
          <p:nvPr/>
        </p:nvPicPr>
        <p:blipFill rotWithShape="1">
          <a:blip r:embed="rId4">
            <a:alphaModFix/>
          </a:blip>
          <a:srcRect/>
          <a:stretch/>
        </p:blipFill>
        <p:spPr>
          <a:xfrm>
            <a:off x="2542181" y="561380"/>
            <a:ext cx="2376972" cy="968991"/>
          </a:xfrm>
          <a:prstGeom prst="rect">
            <a:avLst/>
          </a:prstGeom>
          <a:noFill/>
          <a:ln>
            <a:noFill/>
          </a:ln>
        </p:spPr>
      </p:pic>
      <p:sp>
        <p:nvSpPr>
          <p:cNvPr id="590" name="Google Shape;590;p36"/>
          <p:cNvSpPr/>
          <p:nvPr/>
        </p:nvSpPr>
        <p:spPr>
          <a:xfrm>
            <a:off x="7137334" y="561272"/>
            <a:ext cx="4398949"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Reading Activity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კითხვის დავალება</a:t>
            </a:r>
            <a:endParaRPr sz="2800" b="0" i="0" u="none" strike="noStrike">
              <a:solidFill>
                <a:schemeClr val="lt1"/>
              </a:solidFill>
              <a:latin typeface="Calibri"/>
              <a:ea typeface="Calibri"/>
              <a:cs typeface="Calibri"/>
              <a:sym typeface="Calibri"/>
            </a:endParaRPr>
          </a:p>
        </p:txBody>
      </p:sp>
      <p:sp>
        <p:nvSpPr>
          <p:cNvPr id="591" name="Google Shape;591;p36"/>
          <p:cNvSpPr/>
          <p:nvPr/>
        </p:nvSpPr>
        <p:spPr>
          <a:xfrm>
            <a:off x="378100" y="3330053"/>
            <a:ext cx="11158183" cy="12692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dirty="0" smtClean="0">
                <a:solidFill>
                  <a:schemeClr val="lt1"/>
                </a:solidFill>
                <a:latin typeface="Calibri"/>
                <a:ea typeface="Calibri"/>
                <a:cs typeface="Calibri"/>
                <a:sym typeface="Calibri"/>
              </a:rPr>
              <a:t>3. Is it </a:t>
            </a:r>
            <a:r>
              <a:rPr lang="en-US" sz="2800" dirty="0">
                <a:solidFill>
                  <a:schemeClr val="lt1"/>
                </a:solidFill>
                <a:latin typeface="Calibri"/>
                <a:ea typeface="Calibri"/>
                <a:cs typeface="Calibri"/>
                <a:sym typeface="Calibri"/>
              </a:rPr>
              <a:t>true </a:t>
            </a:r>
            <a:r>
              <a:rPr lang="en-US" sz="2800" dirty="0" smtClean="0">
                <a:solidFill>
                  <a:schemeClr val="lt1"/>
                </a:solidFill>
                <a:latin typeface="Calibri"/>
                <a:ea typeface="Calibri"/>
                <a:cs typeface="Calibri"/>
                <a:sym typeface="Calibri"/>
              </a:rPr>
              <a:t>that </a:t>
            </a:r>
            <a:r>
              <a:rPr lang="en-US" sz="2800" dirty="0">
                <a:solidFill>
                  <a:schemeClr val="lt1"/>
                </a:solidFill>
                <a:latin typeface="Calibri"/>
                <a:ea typeface="Calibri"/>
                <a:cs typeface="Calibri"/>
                <a:sym typeface="Calibri"/>
              </a:rPr>
              <a:t>if you break a mirror, you receive seven years of bad luck?</a:t>
            </a:r>
            <a:r>
              <a:rPr lang="en-US" sz="2800" b="0" i="0" u="none" strike="noStrike" dirty="0">
                <a:solidFill>
                  <a:schemeClr val="lt1"/>
                </a:solidFill>
                <a:latin typeface="Calibri"/>
                <a:ea typeface="Calibri"/>
                <a:cs typeface="Calibri"/>
                <a:sym typeface="Calibri"/>
              </a:rPr>
              <a:t> </a:t>
            </a:r>
            <a:endParaRPr dirty="0"/>
          </a:p>
        </p:txBody>
      </p:sp>
      <p:sp>
        <p:nvSpPr>
          <p:cNvPr id="592" name="Google Shape;592;p36"/>
          <p:cNvSpPr/>
          <p:nvPr/>
        </p:nvSpPr>
        <p:spPr>
          <a:xfrm>
            <a:off x="378137" y="4894968"/>
            <a:ext cx="11158145" cy="16500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Font typeface="Arial"/>
              <a:buNone/>
            </a:pPr>
            <a:r>
              <a:rPr lang="en-US" sz="2800" i="1" dirty="0">
                <a:solidFill>
                  <a:schemeClr val="accent4"/>
                </a:solidFill>
                <a:latin typeface="Calibri"/>
                <a:ea typeface="Calibri"/>
                <a:cs typeface="Calibri"/>
                <a:sym typeface="Calibri"/>
              </a:rPr>
              <a:t>Yes, and you reverse this curse </a:t>
            </a:r>
            <a:r>
              <a:rPr lang="en-US" sz="2800" i="1" dirty="0" smtClean="0">
                <a:solidFill>
                  <a:schemeClr val="accent4"/>
                </a:solidFill>
                <a:latin typeface="Calibri"/>
                <a:ea typeface="Calibri"/>
                <a:cs typeface="Calibri"/>
                <a:sym typeface="Calibri"/>
              </a:rPr>
              <a:t>by </a:t>
            </a:r>
            <a:r>
              <a:rPr lang="en-US" sz="2800" i="1" dirty="0">
                <a:solidFill>
                  <a:schemeClr val="accent4"/>
                </a:solidFill>
                <a:latin typeface="Calibri"/>
                <a:ea typeface="Calibri"/>
                <a:cs typeface="Calibri"/>
                <a:sym typeface="Calibri"/>
              </a:rPr>
              <a:t>touching a piece of the glass to a tombstone or grinding up the mirror shards into powder. </a:t>
            </a:r>
            <a:endParaRPr sz="2800" i="1" dirty="0"/>
          </a:p>
        </p:txBody>
      </p:sp>
      <p:sp>
        <p:nvSpPr>
          <p:cNvPr id="13" name="Google Shape;561;p34"/>
          <p:cNvSpPr/>
          <p:nvPr/>
        </p:nvSpPr>
        <p:spPr>
          <a:xfrm>
            <a:off x="446338" y="1872762"/>
            <a:ext cx="11089945" cy="107817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Answer the given questions.</a:t>
            </a:r>
            <a:endParaRPr sz="2800" b="0" i="0" u="none" strike="noStrik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ka-GE" sz="2800" b="0" i="0" u="none" strike="noStrike" dirty="0" smtClean="0">
                <a:solidFill>
                  <a:schemeClr val="lt1"/>
                </a:solidFill>
                <a:latin typeface="Calibri"/>
                <a:ea typeface="Calibri"/>
                <a:cs typeface="Calibri"/>
                <a:sym typeface="Calibri"/>
              </a:rPr>
              <a:t>უპასუხეთ </a:t>
            </a:r>
            <a:r>
              <a:rPr lang="en-US" sz="2800" b="0" i="0" u="none" strike="noStrike" dirty="0" err="1" smtClean="0">
                <a:solidFill>
                  <a:schemeClr val="lt1"/>
                </a:solidFill>
                <a:latin typeface="Calibri"/>
                <a:ea typeface="Calibri"/>
                <a:cs typeface="Calibri"/>
                <a:sym typeface="Calibri"/>
              </a:rPr>
              <a:t>მოცემულ</a:t>
            </a:r>
            <a:r>
              <a:rPr lang="en-US" sz="2800" b="0" i="0" u="none" strike="noStrike" dirty="0" smtClean="0">
                <a:solidFill>
                  <a:schemeClr val="lt1"/>
                </a:solidFill>
                <a:latin typeface="Calibri"/>
                <a:ea typeface="Calibri"/>
                <a:cs typeface="Calibri"/>
                <a:sym typeface="Calibri"/>
              </a:rPr>
              <a:t> </a:t>
            </a:r>
            <a:r>
              <a:rPr lang="ka-GE" sz="2800" dirty="0" smtClean="0">
                <a:solidFill>
                  <a:schemeClr val="lt1"/>
                </a:solidFill>
                <a:latin typeface="Calibri"/>
                <a:ea typeface="Calibri"/>
                <a:cs typeface="Calibri"/>
                <a:sym typeface="Calibri"/>
              </a:rPr>
              <a:t>შე</a:t>
            </a:r>
            <a:r>
              <a:rPr lang="en-US" sz="2800" b="0" i="0" u="none" strike="noStrike" dirty="0" err="1" smtClean="0">
                <a:solidFill>
                  <a:schemeClr val="lt1"/>
                </a:solidFill>
                <a:latin typeface="Calibri"/>
                <a:ea typeface="Calibri"/>
                <a:cs typeface="Calibri"/>
                <a:sym typeface="Calibri"/>
              </a:rPr>
              <a:t>კითხვებს</a:t>
            </a:r>
            <a:r>
              <a:rPr lang="en-US" sz="2800" b="0" i="0" u="none" strike="noStrike" dirty="0">
                <a:solidFill>
                  <a:schemeClr val="lt1"/>
                </a:solidFill>
                <a:latin typeface="Calibri"/>
                <a:ea typeface="Calibri"/>
                <a:cs typeface="Calibri"/>
                <a:sym typeface="Calibri"/>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7"/>
          <p:cNvSpPr txBox="1"/>
          <p:nvPr/>
        </p:nvSpPr>
        <p:spPr>
          <a:xfrm>
            <a:off x="5503985" y="393330"/>
            <a:ext cx="480337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a:solidFill>
                  <a:srgbClr val="FFC000"/>
                </a:solidFill>
                <a:latin typeface="Calibri"/>
                <a:ea typeface="Calibri"/>
                <a:cs typeface="Calibri"/>
                <a:sym typeface="Calibri"/>
              </a:rPr>
              <a:t> </a:t>
            </a:r>
            <a:endParaRPr sz="2800" b="0" i="0" u="none" strike="noStrike">
              <a:solidFill>
                <a:srgbClr val="FFC000"/>
              </a:solidFill>
              <a:latin typeface="Calibri"/>
              <a:ea typeface="Calibri"/>
              <a:cs typeface="Calibri"/>
              <a:sym typeface="Calibri"/>
            </a:endParaRPr>
          </a:p>
        </p:txBody>
      </p:sp>
      <p:sp>
        <p:nvSpPr>
          <p:cNvPr id="600" name="Google Shape;600;p37"/>
          <p:cNvSpPr/>
          <p:nvPr/>
        </p:nvSpPr>
        <p:spPr>
          <a:xfrm>
            <a:off x="1565030" y="2321170"/>
            <a:ext cx="76581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strike="noStrike">
              <a:solidFill>
                <a:srgbClr val="FFC000"/>
              </a:solidFill>
              <a:latin typeface="Calibri"/>
              <a:ea typeface="Calibri"/>
              <a:cs typeface="Calibri"/>
              <a:sym typeface="Calibri"/>
            </a:endParaRPr>
          </a:p>
        </p:txBody>
      </p:sp>
      <p:sp>
        <p:nvSpPr>
          <p:cNvPr id="601" name="Google Shape;601;p37"/>
          <p:cNvSpPr/>
          <p:nvPr/>
        </p:nvSpPr>
        <p:spPr>
          <a:xfrm>
            <a:off x="6248400" y="1872762"/>
            <a:ext cx="60960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strike="noStrike">
              <a:solidFill>
                <a:srgbClr val="FFC000"/>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strike="noStrike">
              <a:solidFill>
                <a:srgbClr val="FFC000"/>
              </a:solidFill>
              <a:latin typeface="Calibri"/>
              <a:ea typeface="Calibri"/>
              <a:cs typeface="Calibri"/>
              <a:sym typeface="Calibri"/>
            </a:endParaRPr>
          </a:p>
        </p:txBody>
      </p:sp>
      <p:sp>
        <p:nvSpPr>
          <p:cNvPr id="602" name="Google Shape;602;p37"/>
          <p:cNvSpPr txBox="1"/>
          <p:nvPr/>
        </p:nvSpPr>
        <p:spPr>
          <a:xfrm>
            <a:off x="1460141" y="2041862"/>
            <a:ext cx="464971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a:solidFill>
                <a:srgbClr val="FFC000"/>
              </a:solidFill>
              <a:latin typeface="Calibri"/>
              <a:ea typeface="Calibri"/>
              <a:cs typeface="Calibri"/>
              <a:sym typeface="Calibri"/>
            </a:endParaRPr>
          </a:p>
        </p:txBody>
      </p:sp>
      <p:pic>
        <p:nvPicPr>
          <p:cNvPr id="603" name="Google Shape;603;p37"/>
          <p:cNvPicPr preferRelativeResize="0"/>
          <p:nvPr/>
        </p:nvPicPr>
        <p:blipFill rotWithShape="1">
          <a:blip r:embed="rId3">
            <a:alphaModFix/>
          </a:blip>
          <a:srcRect/>
          <a:stretch/>
        </p:blipFill>
        <p:spPr>
          <a:xfrm>
            <a:off x="378100" y="555165"/>
            <a:ext cx="2164081" cy="968991"/>
          </a:xfrm>
          <a:prstGeom prst="rect">
            <a:avLst/>
          </a:prstGeom>
          <a:noFill/>
          <a:ln>
            <a:noFill/>
          </a:ln>
        </p:spPr>
      </p:pic>
      <p:pic>
        <p:nvPicPr>
          <p:cNvPr id="604" name="Google Shape;604;p37"/>
          <p:cNvPicPr preferRelativeResize="0"/>
          <p:nvPr/>
        </p:nvPicPr>
        <p:blipFill rotWithShape="1">
          <a:blip r:embed="rId4">
            <a:alphaModFix/>
          </a:blip>
          <a:srcRect/>
          <a:stretch/>
        </p:blipFill>
        <p:spPr>
          <a:xfrm>
            <a:off x="2542181" y="555164"/>
            <a:ext cx="2376972" cy="968991"/>
          </a:xfrm>
          <a:prstGeom prst="rect">
            <a:avLst/>
          </a:prstGeom>
          <a:noFill/>
          <a:ln>
            <a:noFill/>
          </a:ln>
        </p:spPr>
      </p:pic>
      <p:sp>
        <p:nvSpPr>
          <p:cNvPr id="605" name="Google Shape;605;p37"/>
          <p:cNvSpPr/>
          <p:nvPr/>
        </p:nvSpPr>
        <p:spPr>
          <a:xfrm>
            <a:off x="378100" y="3354352"/>
            <a:ext cx="11158183" cy="12692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dirty="0" smtClean="0">
                <a:solidFill>
                  <a:schemeClr val="lt1"/>
                </a:solidFill>
                <a:latin typeface="Calibri"/>
                <a:ea typeface="Calibri"/>
                <a:cs typeface="Calibri"/>
                <a:sym typeface="Calibri"/>
              </a:rPr>
              <a:t>4. Is </a:t>
            </a:r>
            <a:r>
              <a:rPr lang="en-US" sz="2800" dirty="0">
                <a:solidFill>
                  <a:schemeClr val="lt1"/>
                </a:solidFill>
                <a:latin typeface="Calibri"/>
                <a:ea typeface="Calibri"/>
                <a:cs typeface="Calibri"/>
                <a:sym typeface="Calibri"/>
              </a:rPr>
              <a:t>Friday the 13th considered </a:t>
            </a:r>
            <a:r>
              <a:rPr lang="en-US" sz="2800" dirty="0" smtClean="0">
                <a:solidFill>
                  <a:schemeClr val="lt1"/>
                </a:solidFill>
                <a:latin typeface="Calibri"/>
                <a:ea typeface="Calibri"/>
                <a:cs typeface="Calibri"/>
                <a:sym typeface="Calibri"/>
              </a:rPr>
              <a:t>as an </a:t>
            </a:r>
            <a:r>
              <a:rPr lang="en-US" sz="2800" dirty="0">
                <a:solidFill>
                  <a:schemeClr val="lt1"/>
                </a:solidFill>
                <a:latin typeface="Calibri"/>
                <a:ea typeface="Calibri"/>
                <a:cs typeface="Calibri"/>
                <a:sym typeface="Calibri"/>
              </a:rPr>
              <a:t>unlucky day?</a:t>
            </a:r>
            <a:endParaRPr sz="3600" b="0" i="0" u="none" strike="noStrike" dirty="0">
              <a:solidFill>
                <a:srgbClr val="FFC000"/>
              </a:solidFill>
              <a:latin typeface="Calibri"/>
              <a:ea typeface="Calibri"/>
              <a:cs typeface="Calibri"/>
              <a:sym typeface="Calibri"/>
            </a:endParaRPr>
          </a:p>
        </p:txBody>
      </p:sp>
      <p:sp>
        <p:nvSpPr>
          <p:cNvPr id="606" name="Google Shape;606;p37"/>
          <p:cNvSpPr/>
          <p:nvPr/>
        </p:nvSpPr>
        <p:spPr>
          <a:xfrm>
            <a:off x="378100" y="5012296"/>
            <a:ext cx="11158183" cy="163098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2400" b="0" i="1" u="none" strike="noStrike" dirty="0">
              <a:solidFill>
                <a:srgbClr val="FFC000"/>
              </a:solidFill>
              <a:latin typeface="Calibri"/>
              <a:ea typeface="Calibri"/>
              <a:cs typeface="Calibri"/>
              <a:sym typeface="Calibri"/>
            </a:endParaRPr>
          </a:p>
          <a:p>
            <a:pPr marL="0" marR="0" lvl="0" indent="0" algn="just" rtl="0">
              <a:lnSpc>
                <a:spcPct val="100000"/>
              </a:lnSpc>
              <a:spcBef>
                <a:spcPts val="0"/>
              </a:spcBef>
              <a:spcAft>
                <a:spcPts val="0"/>
              </a:spcAft>
              <a:buNone/>
            </a:pPr>
            <a:endParaRPr sz="2400" b="0" i="1" u="none" strike="noStrike" dirty="0">
              <a:solidFill>
                <a:srgbClr val="FFC000"/>
              </a:solidFill>
              <a:latin typeface="Calibri"/>
              <a:ea typeface="Calibri"/>
              <a:cs typeface="Calibri"/>
              <a:sym typeface="Calibri"/>
            </a:endParaRPr>
          </a:p>
          <a:p>
            <a:pPr marL="0" marR="0" lvl="0" indent="0" algn="just" rtl="0">
              <a:lnSpc>
                <a:spcPct val="100000"/>
              </a:lnSpc>
              <a:spcBef>
                <a:spcPts val="0"/>
              </a:spcBef>
              <a:spcAft>
                <a:spcPts val="0"/>
              </a:spcAft>
              <a:buNone/>
            </a:pPr>
            <a:endParaRPr dirty="0"/>
          </a:p>
          <a:p>
            <a:pPr marL="0" marR="0" lvl="0" indent="0" algn="just" rtl="0">
              <a:lnSpc>
                <a:spcPct val="100000"/>
              </a:lnSpc>
              <a:spcBef>
                <a:spcPts val="0"/>
              </a:spcBef>
              <a:spcAft>
                <a:spcPts val="0"/>
              </a:spcAft>
              <a:buNone/>
            </a:pPr>
            <a:endParaRPr sz="2400" b="0" i="1" u="none" strike="noStrike" dirty="0">
              <a:solidFill>
                <a:srgbClr val="FFC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800" i="1" dirty="0" smtClean="0">
                <a:solidFill>
                  <a:srgbClr val="FFC000"/>
                </a:solidFill>
                <a:latin typeface="Calibri"/>
                <a:ea typeface="Calibri"/>
                <a:cs typeface="Calibri"/>
                <a:sym typeface="Calibri"/>
              </a:rPr>
              <a:t>Yes, because 13 is considered an unlucky number and this dates back to the 1800s.</a:t>
            </a:r>
            <a:endParaRPr sz="2800" dirty="0" smtClean="0"/>
          </a:p>
          <a:p>
            <a:pPr marL="0" marR="0" lvl="0" indent="0" algn="just" rtl="0">
              <a:lnSpc>
                <a:spcPct val="100000"/>
              </a:lnSpc>
              <a:spcBef>
                <a:spcPts val="0"/>
              </a:spcBef>
              <a:spcAft>
                <a:spcPts val="0"/>
              </a:spcAft>
              <a:buNone/>
            </a:pPr>
            <a:endParaRPr sz="2800" i="1" u="none" strike="noStrike" dirty="0">
              <a:solidFill>
                <a:srgbClr val="FFC000"/>
              </a:solidFill>
              <a:latin typeface="Calibri"/>
              <a:ea typeface="Calibri"/>
              <a:cs typeface="Calibri"/>
              <a:sym typeface="Calibri"/>
            </a:endParaRPr>
          </a:p>
          <a:p>
            <a:pPr marL="0" marR="0" lvl="0" indent="0" algn="just" rtl="0">
              <a:lnSpc>
                <a:spcPct val="100000"/>
              </a:lnSpc>
              <a:spcBef>
                <a:spcPts val="0"/>
              </a:spcBef>
              <a:spcAft>
                <a:spcPts val="0"/>
              </a:spcAft>
              <a:buNone/>
            </a:pPr>
            <a:endParaRPr sz="2400" b="0" i="1" u="none" strike="noStrike" dirty="0">
              <a:solidFill>
                <a:srgbClr val="FFC000"/>
              </a:solidFill>
              <a:latin typeface="Calibri"/>
              <a:ea typeface="Calibri"/>
              <a:cs typeface="Calibri"/>
              <a:sym typeface="Calibri"/>
            </a:endParaRPr>
          </a:p>
          <a:p>
            <a:pPr marL="0" marR="0" lvl="0" indent="0" algn="just" rtl="0">
              <a:lnSpc>
                <a:spcPct val="100000"/>
              </a:lnSpc>
              <a:spcBef>
                <a:spcPts val="0"/>
              </a:spcBef>
              <a:spcAft>
                <a:spcPts val="0"/>
              </a:spcAft>
              <a:buNone/>
            </a:pPr>
            <a:endParaRPr sz="2400" b="0" i="1" u="none" strike="noStrike" dirty="0">
              <a:solidFill>
                <a:srgbClr val="FFC000"/>
              </a:solidFill>
              <a:latin typeface="Calibri"/>
              <a:ea typeface="Calibri"/>
              <a:cs typeface="Calibri"/>
              <a:sym typeface="Calibri"/>
            </a:endParaRPr>
          </a:p>
        </p:txBody>
      </p:sp>
      <p:sp>
        <p:nvSpPr>
          <p:cNvPr id="608" name="Google Shape;608;p37"/>
          <p:cNvSpPr/>
          <p:nvPr/>
        </p:nvSpPr>
        <p:spPr>
          <a:xfrm>
            <a:off x="7137334" y="561272"/>
            <a:ext cx="4398949"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Reading Activity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კითხვის დავალება</a:t>
            </a:r>
            <a:endParaRPr sz="2800" b="0" i="0" u="none" strike="noStrike">
              <a:solidFill>
                <a:schemeClr val="lt1"/>
              </a:solidFill>
              <a:latin typeface="Calibri"/>
              <a:ea typeface="Calibri"/>
              <a:cs typeface="Calibri"/>
              <a:sym typeface="Calibri"/>
            </a:endParaRPr>
          </a:p>
        </p:txBody>
      </p:sp>
      <p:sp>
        <p:nvSpPr>
          <p:cNvPr id="13" name="Google Shape;561;p34"/>
          <p:cNvSpPr/>
          <p:nvPr/>
        </p:nvSpPr>
        <p:spPr>
          <a:xfrm>
            <a:off x="446338" y="1872762"/>
            <a:ext cx="11089945" cy="107817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Answer the given questions.</a:t>
            </a:r>
            <a:endParaRPr sz="2800" b="0" i="0" u="none" strike="noStrik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ka-GE" sz="2800" b="0" i="0" u="none" strike="noStrike" dirty="0" smtClean="0">
                <a:solidFill>
                  <a:schemeClr val="lt1"/>
                </a:solidFill>
                <a:latin typeface="Calibri"/>
                <a:ea typeface="Calibri"/>
                <a:cs typeface="Calibri"/>
                <a:sym typeface="Calibri"/>
              </a:rPr>
              <a:t>უპასუხეთ </a:t>
            </a:r>
            <a:r>
              <a:rPr lang="en-US" sz="2800" b="0" i="0" u="none" strike="noStrike" dirty="0" err="1" smtClean="0">
                <a:solidFill>
                  <a:schemeClr val="lt1"/>
                </a:solidFill>
                <a:latin typeface="Calibri"/>
                <a:ea typeface="Calibri"/>
                <a:cs typeface="Calibri"/>
                <a:sym typeface="Calibri"/>
              </a:rPr>
              <a:t>მოცემულ</a:t>
            </a:r>
            <a:r>
              <a:rPr lang="en-US" sz="2800" b="0" i="0" u="none" strike="noStrike" dirty="0" smtClean="0">
                <a:solidFill>
                  <a:schemeClr val="lt1"/>
                </a:solidFill>
                <a:latin typeface="Calibri"/>
                <a:ea typeface="Calibri"/>
                <a:cs typeface="Calibri"/>
                <a:sym typeface="Calibri"/>
              </a:rPr>
              <a:t> </a:t>
            </a:r>
            <a:r>
              <a:rPr lang="ka-GE" sz="2800" dirty="0" smtClean="0">
                <a:solidFill>
                  <a:schemeClr val="lt1"/>
                </a:solidFill>
                <a:latin typeface="Calibri"/>
                <a:ea typeface="Calibri"/>
                <a:cs typeface="Calibri"/>
                <a:sym typeface="Calibri"/>
              </a:rPr>
              <a:t>შე</a:t>
            </a:r>
            <a:r>
              <a:rPr lang="en-US" sz="2800" b="0" i="0" u="none" strike="noStrike" dirty="0" err="1" smtClean="0">
                <a:solidFill>
                  <a:schemeClr val="lt1"/>
                </a:solidFill>
                <a:latin typeface="Calibri"/>
                <a:ea typeface="Calibri"/>
                <a:cs typeface="Calibri"/>
                <a:sym typeface="Calibri"/>
              </a:rPr>
              <a:t>კითხვებს</a:t>
            </a:r>
            <a:r>
              <a:rPr lang="en-US" sz="2800" b="0" i="0" u="none" strike="noStrike" dirty="0">
                <a:solidFill>
                  <a:schemeClr val="lt1"/>
                </a:solidFill>
                <a:latin typeface="Calibri"/>
                <a:ea typeface="Calibri"/>
                <a:cs typeface="Calibri"/>
                <a:sym typeface="Calibri"/>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8"/>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615" name="Google Shape;615;p38"/>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16" name="Google Shape;616;p38"/>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17" name="Google Shape;617;p38"/>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618" name="Google Shape;618;p38"/>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19" name="Google Shape;619;p38"/>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20" name="Google Shape;620;p38"/>
          <p:cNvSpPr/>
          <p:nvPr/>
        </p:nvSpPr>
        <p:spPr>
          <a:xfrm>
            <a:off x="7874612" y="319076"/>
            <a:ext cx="3770850"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Grammar </a:t>
            </a:r>
            <a:endParaRPr sz="2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გრამატიკა</a:t>
            </a:r>
            <a:endParaRPr sz="2800" b="0" i="0" u="none" strike="noStrike">
              <a:solidFill>
                <a:schemeClr val="lt1"/>
              </a:solidFill>
              <a:latin typeface="Calibri"/>
              <a:ea typeface="Calibri"/>
              <a:cs typeface="Calibri"/>
              <a:sym typeface="Calibri"/>
            </a:endParaRPr>
          </a:p>
        </p:txBody>
      </p:sp>
      <p:sp>
        <p:nvSpPr>
          <p:cNvPr id="621" name="Google Shape;621;p38"/>
          <p:cNvSpPr/>
          <p:nvPr/>
        </p:nvSpPr>
        <p:spPr>
          <a:xfrm>
            <a:off x="311279" y="1574242"/>
            <a:ext cx="11334183" cy="119283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Reported </a:t>
            </a:r>
            <a:r>
              <a:rPr lang="en-US" sz="2800" b="0" i="0" u="none" strike="noStrike" dirty="0" smtClean="0">
                <a:solidFill>
                  <a:schemeClr val="lt1"/>
                </a:solidFill>
                <a:latin typeface="Calibri"/>
                <a:ea typeface="Calibri"/>
                <a:cs typeface="Calibri"/>
                <a:sym typeface="Calibri"/>
              </a:rPr>
              <a:t>Speech</a:t>
            </a:r>
          </a:p>
          <a:p>
            <a:pPr marL="0" marR="0" lvl="0" indent="0" algn="ctr" rtl="0">
              <a:lnSpc>
                <a:spcPct val="100000"/>
              </a:lnSpc>
              <a:spcBef>
                <a:spcPts val="0"/>
              </a:spcBef>
              <a:spcAft>
                <a:spcPts val="0"/>
              </a:spcAft>
              <a:buNone/>
            </a:pPr>
            <a:r>
              <a:rPr lang="ka-GE" sz="2800" dirty="0" smtClean="0">
                <a:solidFill>
                  <a:schemeClr val="lt1"/>
                </a:solidFill>
                <a:latin typeface="Calibri"/>
                <a:ea typeface="Calibri"/>
                <a:cs typeface="Calibri"/>
                <a:sym typeface="Calibri"/>
              </a:rPr>
              <a:t>ირიბი თქმა</a:t>
            </a:r>
            <a:endParaRPr sz="2800" b="0" i="0" u="none" strike="noStrike" dirty="0">
              <a:solidFill>
                <a:schemeClr val="lt1"/>
              </a:solidFill>
              <a:latin typeface="Calibri"/>
              <a:ea typeface="Calibri"/>
              <a:cs typeface="Calibri"/>
              <a:sym typeface="Calibri"/>
            </a:endParaRPr>
          </a:p>
        </p:txBody>
      </p:sp>
      <p:sp>
        <p:nvSpPr>
          <p:cNvPr id="622" name="Google Shape;622;p38"/>
          <p:cNvSpPr/>
          <p:nvPr/>
        </p:nvSpPr>
        <p:spPr>
          <a:xfrm>
            <a:off x="311279" y="2905945"/>
            <a:ext cx="11334183" cy="3694147"/>
          </a:xfrm>
          <a:prstGeom prst="rect">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24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24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400" b="0" i="0" u="none" strike="noStrike" dirty="0">
                <a:solidFill>
                  <a:schemeClr val="lt1"/>
                </a:solidFill>
                <a:latin typeface="Calibri"/>
                <a:ea typeface="Calibri"/>
                <a:cs typeface="Calibri"/>
                <a:sym typeface="Calibri"/>
              </a:rPr>
              <a:t>We can report people’s words by using direct speech or reported speech. </a:t>
            </a:r>
            <a:endParaRPr sz="2400" dirty="0"/>
          </a:p>
          <a:p>
            <a:pPr marL="0" marR="0" lvl="0" indent="0" algn="just" rtl="0">
              <a:lnSpc>
                <a:spcPct val="100000"/>
              </a:lnSpc>
              <a:spcBef>
                <a:spcPts val="0"/>
              </a:spcBef>
              <a:spcAft>
                <a:spcPts val="0"/>
              </a:spcAft>
              <a:buNone/>
            </a:pPr>
            <a:endParaRPr sz="24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400" b="0" i="0" u="none" strike="noStrike" dirty="0" smtClean="0">
                <a:solidFill>
                  <a:schemeClr val="lt1"/>
                </a:solidFill>
                <a:latin typeface="Calibri"/>
                <a:ea typeface="Calibri"/>
                <a:cs typeface="Calibri"/>
                <a:sym typeface="Calibri"/>
              </a:rPr>
              <a:t>In case of direct </a:t>
            </a:r>
            <a:r>
              <a:rPr lang="en-US" sz="2400" b="0" i="0" u="none" strike="noStrike" dirty="0">
                <a:solidFill>
                  <a:schemeClr val="lt1"/>
                </a:solidFill>
                <a:latin typeface="Calibri"/>
                <a:ea typeface="Calibri"/>
                <a:cs typeface="Calibri"/>
                <a:sym typeface="Calibri"/>
              </a:rPr>
              <a:t>speech </a:t>
            </a:r>
            <a:r>
              <a:rPr lang="en-US" sz="2400" b="0" i="0" u="none" strike="noStrike" dirty="0" smtClean="0">
                <a:solidFill>
                  <a:schemeClr val="lt1"/>
                </a:solidFill>
                <a:latin typeface="Calibri"/>
                <a:ea typeface="Calibri"/>
                <a:cs typeface="Calibri"/>
                <a:sym typeface="Calibri"/>
              </a:rPr>
              <a:t>we use someone’s </a:t>
            </a:r>
            <a:r>
              <a:rPr lang="en-US" sz="2400" b="0" i="0" u="none" strike="noStrike" dirty="0">
                <a:solidFill>
                  <a:schemeClr val="lt1"/>
                </a:solidFill>
                <a:latin typeface="Calibri"/>
                <a:ea typeface="Calibri"/>
                <a:cs typeface="Calibri"/>
                <a:sym typeface="Calibri"/>
              </a:rPr>
              <a:t>exact </a:t>
            </a:r>
            <a:r>
              <a:rPr lang="en-US" sz="2400" b="0" i="0" u="none" strike="noStrike" dirty="0" smtClean="0">
                <a:solidFill>
                  <a:schemeClr val="lt1"/>
                </a:solidFill>
                <a:latin typeface="Calibri"/>
                <a:ea typeface="Calibri"/>
                <a:cs typeface="Calibri"/>
                <a:sym typeface="Calibri"/>
              </a:rPr>
              <a:t>words. </a:t>
            </a:r>
            <a:r>
              <a:rPr lang="en-US" sz="2400" b="0" i="0" u="none" strike="noStrike" dirty="0">
                <a:solidFill>
                  <a:schemeClr val="lt1"/>
                </a:solidFill>
                <a:latin typeface="Calibri"/>
                <a:ea typeface="Calibri"/>
                <a:cs typeface="Calibri"/>
                <a:sym typeface="Calibri"/>
              </a:rPr>
              <a:t>We use quotation marks in direct speech.</a:t>
            </a:r>
            <a:endParaRPr sz="2400" dirty="0"/>
          </a:p>
          <a:p>
            <a:pPr marL="0" marR="0" lvl="0" indent="0" algn="just" rtl="0">
              <a:lnSpc>
                <a:spcPct val="100000"/>
              </a:lnSpc>
              <a:spcBef>
                <a:spcPts val="0"/>
              </a:spcBef>
              <a:spcAft>
                <a:spcPts val="0"/>
              </a:spcAft>
              <a:buNone/>
            </a:pPr>
            <a:r>
              <a:rPr lang="en-US" sz="2400" b="0" i="0" u="none" strike="noStrike" dirty="0">
                <a:solidFill>
                  <a:schemeClr val="lt1"/>
                </a:solidFill>
                <a:latin typeface="Calibri"/>
                <a:ea typeface="Calibri"/>
                <a:cs typeface="Calibri"/>
                <a:sym typeface="Calibri"/>
              </a:rPr>
              <a:t> </a:t>
            </a:r>
            <a:endParaRPr sz="2400" dirty="0"/>
          </a:p>
          <a:p>
            <a:pPr marL="0" marR="0" lvl="0" indent="0" algn="just" rtl="0">
              <a:lnSpc>
                <a:spcPct val="100000"/>
              </a:lnSpc>
              <a:spcBef>
                <a:spcPts val="0"/>
              </a:spcBef>
              <a:spcAft>
                <a:spcPts val="0"/>
              </a:spcAft>
              <a:buNone/>
            </a:pPr>
            <a:r>
              <a:rPr lang="en-US" sz="2400" b="0" i="0" u="none" strike="noStrike" dirty="0">
                <a:solidFill>
                  <a:schemeClr val="lt1"/>
                </a:solidFill>
                <a:latin typeface="Calibri"/>
                <a:ea typeface="Calibri"/>
                <a:cs typeface="Calibri"/>
                <a:sym typeface="Calibri"/>
              </a:rPr>
              <a:t>Reported speech is the exact meaning of what someone said, but not the exact words</a:t>
            </a:r>
            <a:r>
              <a:rPr lang="en-US" sz="2400" b="0" i="0" u="none" strike="noStrike" dirty="0" smtClean="0">
                <a:solidFill>
                  <a:schemeClr val="lt1"/>
                </a:solidFill>
                <a:latin typeface="Calibri"/>
                <a:ea typeface="Calibri"/>
                <a:cs typeface="Calibri"/>
                <a:sym typeface="Calibri"/>
              </a:rPr>
              <a:t>. We </a:t>
            </a:r>
            <a:r>
              <a:rPr lang="en-US" sz="2400" b="0" i="0" u="none" strike="noStrike" dirty="0">
                <a:solidFill>
                  <a:schemeClr val="lt1"/>
                </a:solidFill>
                <a:latin typeface="Calibri"/>
                <a:ea typeface="Calibri"/>
                <a:cs typeface="Calibri"/>
                <a:sym typeface="Calibri"/>
              </a:rPr>
              <a:t>do not use quotation marks in reported speech. We can either use the word </a:t>
            </a:r>
            <a:r>
              <a:rPr lang="en-US" sz="2400" b="1" i="1" u="none" strike="noStrike" dirty="0">
                <a:solidFill>
                  <a:schemeClr val="lt1"/>
                </a:solidFill>
                <a:latin typeface="Calibri"/>
                <a:ea typeface="Calibri"/>
                <a:cs typeface="Calibri"/>
                <a:sym typeface="Calibri"/>
              </a:rPr>
              <a:t>that</a:t>
            </a:r>
            <a:r>
              <a:rPr lang="en-US" sz="2400" b="0" i="0" u="none" strike="noStrike" dirty="0">
                <a:solidFill>
                  <a:schemeClr val="lt1"/>
                </a:solidFill>
                <a:latin typeface="Calibri"/>
                <a:ea typeface="Calibri"/>
                <a:cs typeface="Calibri"/>
                <a:sym typeface="Calibri"/>
              </a:rPr>
              <a:t> after the introductory verbs (say, tell, etc.) or we can omit it.  </a:t>
            </a:r>
            <a:endParaRPr sz="2400" dirty="0"/>
          </a:p>
          <a:p>
            <a:pPr marL="0" marR="0" lvl="0" indent="0" algn="just" rtl="0">
              <a:lnSpc>
                <a:spcPct val="100000"/>
              </a:lnSpc>
              <a:spcBef>
                <a:spcPts val="0"/>
              </a:spcBef>
              <a:spcAft>
                <a:spcPts val="0"/>
              </a:spcAft>
              <a:buNone/>
            </a:pPr>
            <a:endParaRPr sz="24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400" b="0" i="0" u="none" strike="noStrike" dirty="0">
                <a:solidFill>
                  <a:schemeClr val="lt1"/>
                </a:solidFill>
                <a:latin typeface="Calibri"/>
                <a:ea typeface="Calibri"/>
                <a:cs typeface="Calibri"/>
                <a:sym typeface="Calibri"/>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9"/>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629" name="Google Shape;629;p39"/>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30" name="Google Shape;630;p39"/>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31" name="Google Shape;631;p39"/>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632" name="Google Shape;632;p39"/>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33" name="Google Shape;633;p39"/>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34" name="Google Shape;634;p39"/>
          <p:cNvSpPr/>
          <p:nvPr/>
        </p:nvSpPr>
        <p:spPr>
          <a:xfrm>
            <a:off x="7874612" y="319076"/>
            <a:ext cx="3770850"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Grammar </a:t>
            </a:r>
            <a:endParaRPr sz="2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გრამატიკა</a:t>
            </a:r>
            <a:endParaRPr sz="2800" b="0" i="0" u="none" strike="noStrike">
              <a:solidFill>
                <a:schemeClr val="lt1"/>
              </a:solidFill>
              <a:latin typeface="Calibri"/>
              <a:ea typeface="Calibri"/>
              <a:cs typeface="Calibri"/>
              <a:sym typeface="Calibri"/>
            </a:endParaRPr>
          </a:p>
        </p:txBody>
      </p:sp>
      <p:sp>
        <p:nvSpPr>
          <p:cNvPr id="636" name="Google Shape;636;p39"/>
          <p:cNvSpPr/>
          <p:nvPr/>
        </p:nvSpPr>
        <p:spPr>
          <a:xfrm>
            <a:off x="311279" y="2905945"/>
            <a:ext cx="11334183" cy="2749121"/>
          </a:xfrm>
          <a:prstGeom prst="rect">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800" b="0" i="0" u="none" strike="noStrike" dirty="0" smtClean="0">
                <a:solidFill>
                  <a:schemeClr val="lt1"/>
                </a:solidFill>
                <a:latin typeface="Calibri"/>
                <a:ea typeface="Calibri"/>
                <a:cs typeface="Calibri"/>
                <a:sym typeface="Calibri"/>
              </a:rPr>
              <a:t>In reported speech personal pronouns, possessive adjectives/possessive </a:t>
            </a:r>
            <a:r>
              <a:rPr lang="en-US" sz="2800" b="0" i="0" u="none" strike="noStrike" dirty="0">
                <a:solidFill>
                  <a:schemeClr val="lt1"/>
                </a:solidFill>
                <a:latin typeface="Calibri"/>
                <a:ea typeface="Calibri"/>
                <a:cs typeface="Calibri"/>
                <a:sym typeface="Calibri"/>
              </a:rPr>
              <a:t>pronouns change according to the meaning of the sentence. </a:t>
            </a:r>
            <a:endParaRPr sz="2800" dirty="0"/>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dirty="0">
                <a:solidFill>
                  <a:schemeClr val="lt1"/>
                </a:solidFill>
                <a:latin typeface="Calibri"/>
                <a:ea typeface="Calibri"/>
                <a:cs typeface="Calibri"/>
                <a:sym typeface="Calibri"/>
              </a:rPr>
              <a:t> </a:t>
            </a:r>
            <a:endParaRPr dirty="0"/>
          </a:p>
        </p:txBody>
      </p:sp>
      <p:sp>
        <p:nvSpPr>
          <p:cNvPr id="637" name="Google Shape;637;p39"/>
          <p:cNvSpPr/>
          <p:nvPr/>
        </p:nvSpPr>
        <p:spPr>
          <a:xfrm>
            <a:off x="311279" y="5819681"/>
            <a:ext cx="11334183" cy="90792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000" b="0" i="1" u="none" strike="noStrike" dirty="0">
                <a:solidFill>
                  <a:schemeClr val="accent4"/>
                </a:solidFill>
                <a:latin typeface="Calibri"/>
                <a:ea typeface="Calibri"/>
                <a:cs typeface="Calibri"/>
                <a:sym typeface="Calibri"/>
              </a:rPr>
              <a:t>Sophie said: </a:t>
            </a:r>
            <a:r>
              <a:rPr lang="en-US" sz="2000" b="0" i="1" u="none" strike="noStrike" dirty="0" smtClean="0">
                <a:solidFill>
                  <a:schemeClr val="accent4"/>
                </a:solidFill>
                <a:latin typeface="Calibri"/>
                <a:ea typeface="Calibri"/>
                <a:cs typeface="Calibri"/>
                <a:sym typeface="Calibri"/>
              </a:rPr>
              <a:t>“I </a:t>
            </a:r>
            <a:r>
              <a:rPr lang="en-US" sz="2000" b="0" i="1" u="none" strike="noStrike" dirty="0">
                <a:solidFill>
                  <a:schemeClr val="accent4"/>
                </a:solidFill>
                <a:latin typeface="Calibri"/>
                <a:ea typeface="Calibri"/>
                <a:cs typeface="Calibri"/>
                <a:sym typeface="Calibri"/>
              </a:rPr>
              <a:t>am leaving for England with my family </a:t>
            </a:r>
            <a:r>
              <a:rPr lang="en-US" sz="2000" b="0" i="1" u="none" strike="noStrike" dirty="0" smtClean="0">
                <a:solidFill>
                  <a:schemeClr val="accent4"/>
                </a:solidFill>
                <a:latin typeface="Calibri"/>
                <a:ea typeface="Calibri"/>
                <a:cs typeface="Calibri"/>
                <a:sym typeface="Calibri"/>
              </a:rPr>
              <a:t>tomorrow”.</a:t>
            </a:r>
            <a:endParaRPr dirty="0"/>
          </a:p>
          <a:p>
            <a:pPr marL="0" marR="0" lvl="0" indent="0" algn="l" rtl="0">
              <a:lnSpc>
                <a:spcPct val="150000"/>
              </a:lnSpc>
              <a:spcBef>
                <a:spcPts val="0"/>
              </a:spcBef>
              <a:spcAft>
                <a:spcPts val="0"/>
              </a:spcAft>
              <a:buNone/>
            </a:pPr>
            <a:r>
              <a:rPr lang="en-US" sz="2000" b="0" i="1" u="none" strike="noStrike" dirty="0">
                <a:solidFill>
                  <a:schemeClr val="accent4"/>
                </a:solidFill>
                <a:latin typeface="Calibri"/>
                <a:ea typeface="Calibri"/>
                <a:cs typeface="Calibri"/>
                <a:sym typeface="Calibri"/>
              </a:rPr>
              <a:t>Sophie said </a:t>
            </a:r>
            <a:r>
              <a:rPr lang="en-US" sz="2000" b="0" i="1" u="none" strike="noStrike" dirty="0" smtClean="0">
                <a:solidFill>
                  <a:schemeClr val="accent4"/>
                </a:solidFill>
                <a:latin typeface="Calibri"/>
                <a:ea typeface="Calibri"/>
                <a:cs typeface="Calibri"/>
                <a:sym typeface="Calibri"/>
              </a:rPr>
              <a:t>that </a:t>
            </a:r>
            <a:r>
              <a:rPr lang="en-US" sz="2000" b="0" i="1" u="none" strike="noStrike" dirty="0">
                <a:solidFill>
                  <a:schemeClr val="accent4"/>
                </a:solidFill>
                <a:latin typeface="Calibri"/>
                <a:ea typeface="Calibri"/>
                <a:cs typeface="Calibri"/>
                <a:sym typeface="Calibri"/>
              </a:rPr>
              <a:t>she was leaving for England with her family the following day. </a:t>
            </a:r>
            <a:endParaRPr sz="2000" b="0" i="1" u="none" strike="noStrike" dirty="0">
              <a:solidFill>
                <a:schemeClr val="accent4"/>
              </a:solidFill>
              <a:latin typeface="Calibri"/>
              <a:ea typeface="Calibri"/>
              <a:cs typeface="Calibri"/>
              <a:sym typeface="Calibri"/>
            </a:endParaRPr>
          </a:p>
        </p:txBody>
      </p:sp>
      <p:sp>
        <p:nvSpPr>
          <p:cNvPr id="12" name="Google Shape;621;p38"/>
          <p:cNvSpPr/>
          <p:nvPr/>
        </p:nvSpPr>
        <p:spPr>
          <a:xfrm>
            <a:off x="311279" y="1574242"/>
            <a:ext cx="11334183" cy="119283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Reported </a:t>
            </a:r>
            <a:r>
              <a:rPr lang="en-US" sz="2800" b="0" i="0" u="none" strike="noStrike" dirty="0" smtClean="0">
                <a:solidFill>
                  <a:schemeClr val="lt1"/>
                </a:solidFill>
                <a:latin typeface="Calibri"/>
                <a:ea typeface="Calibri"/>
                <a:cs typeface="Calibri"/>
                <a:sym typeface="Calibri"/>
              </a:rPr>
              <a:t>Speech</a:t>
            </a:r>
          </a:p>
          <a:p>
            <a:pPr marL="0" marR="0" lvl="0" indent="0" algn="ctr" rtl="0">
              <a:lnSpc>
                <a:spcPct val="100000"/>
              </a:lnSpc>
              <a:spcBef>
                <a:spcPts val="0"/>
              </a:spcBef>
              <a:spcAft>
                <a:spcPts val="0"/>
              </a:spcAft>
              <a:buNone/>
            </a:pPr>
            <a:r>
              <a:rPr lang="ka-GE" sz="2800" dirty="0" smtClean="0">
                <a:solidFill>
                  <a:schemeClr val="lt1"/>
                </a:solidFill>
                <a:latin typeface="Calibri"/>
                <a:ea typeface="Calibri"/>
                <a:cs typeface="Calibri"/>
                <a:sym typeface="Calibri"/>
              </a:rPr>
              <a:t>ირიბი თქმა</a:t>
            </a:r>
            <a:endParaRPr sz="2800" b="0" i="0" u="none" strike="noStrik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0"/>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644" name="Google Shape;644;p40"/>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45" name="Google Shape;645;p40"/>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46" name="Google Shape;646;p40"/>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647" name="Google Shape;647;p40"/>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48" name="Google Shape;648;p40"/>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49" name="Google Shape;649;p40"/>
          <p:cNvSpPr/>
          <p:nvPr/>
        </p:nvSpPr>
        <p:spPr>
          <a:xfrm>
            <a:off x="7874612" y="319076"/>
            <a:ext cx="3770850"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Grammar </a:t>
            </a:r>
            <a:endParaRPr sz="2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გრამატიკა</a:t>
            </a:r>
            <a:endParaRPr sz="2800" b="0" i="0" u="none" strike="noStrike">
              <a:solidFill>
                <a:schemeClr val="lt1"/>
              </a:solidFill>
              <a:latin typeface="Calibri"/>
              <a:ea typeface="Calibri"/>
              <a:cs typeface="Calibri"/>
              <a:sym typeface="Calibri"/>
            </a:endParaRPr>
          </a:p>
        </p:txBody>
      </p:sp>
      <p:sp>
        <p:nvSpPr>
          <p:cNvPr id="651" name="Google Shape;651;p40"/>
          <p:cNvSpPr/>
          <p:nvPr/>
        </p:nvSpPr>
        <p:spPr>
          <a:xfrm>
            <a:off x="311279" y="2905945"/>
            <a:ext cx="11334183" cy="2749121"/>
          </a:xfrm>
          <a:prstGeom prst="rect">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dirty="0">
                <a:solidFill>
                  <a:schemeClr val="lt1"/>
                </a:solidFill>
                <a:latin typeface="Calibri"/>
                <a:ea typeface="Calibri"/>
                <a:cs typeface="Calibri"/>
                <a:sym typeface="Calibri"/>
              </a:rPr>
              <a:t>We can use </a:t>
            </a:r>
            <a:r>
              <a:rPr lang="en-US" sz="3200" b="1" i="1" u="none" strike="noStrike" dirty="0">
                <a:solidFill>
                  <a:srgbClr val="FFC000"/>
                </a:solidFill>
                <a:latin typeface="Calibri"/>
                <a:ea typeface="Calibri"/>
                <a:cs typeface="Calibri"/>
                <a:sym typeface="Calibri"/>
              </a:rPr>
              <a:t>say</a:t>
            </a:r>
            <a:r>
              <a:rPr lang="en-US" sz="3200" b="0" i="0" u="none" strike="noStrike" dirty="0">
                <a:solidFill>
                  <a:schemeClr val="lt1"/>
                </a:solidFill>
                <a:latin typeface="Calibri"/>
                <a:ea typeface="Calibri"/>
                <a:cs typeface="Calibri"/>
                <a:sym typeface="Calibri"/>
              </a:rPr>
              <a:t> and </a:t>
            </a:r>
            <a:r>
              <a:rPr lang="en-US" sz="3200" b="1" i="1" u="none" strike="noStrike" dirty="0">
                <a:solidFill>
                  <a:srgbClr val="FFC000"/>
                </a:solidFill>
                <a:latin typeface="Calibri"/>
                <a:ea typeface="Calibri"/>
                <a:cs typeface="Calibri"/>
                <a:sym typeface="Calibri"/>
              </a:rPr>
              <a:t>tell</a:t>
            </a:r>
            <a:r>
              <a:rPr lang="en-US" sz="3200" b="0" i="0" u="none" strike="noStrike" dirty="0">
                <a:solidFill>
                  <a:schemeClr val="lt1"/>
                </a:solidFill>
                <a:latin typeface="Calibri"/>
                <a:ea typeface="Calibri"/>
                <a:cs typeface="Calibri"/>
                <a:sym typeface="Calibri"/>
              </a:rPr>
              <a:t> both in direct and reported speech. </a:t>
            </a:r>
            <a:endParaRPr dirty="0"/>
          </a:p>
          <a:p>
            <a:pPr marL="0" marR="0" lvl="0" indent="0" algn="just" rtl="0">
              <a:lnSpc>
                <a:spcPct val="100000"/>
              </a:lnSpc>
              <a:spcBef>
                <a:spcPts val="0"/>
              </a:spcBef>
              <a:spcAft>
                <a:spcPts val="0"/>
              </a:spcAft>
              <a:buNone/>
            </a:pPr>
            <a:r>
              <a:rPr lang="en-US" sz="3200" b="1" i="1" u="none" strike="noStrike" dirty="0">
                <a:solidFill>
                  <a:srgbClr val="FFC000"/>
                </a:solidFill>
                <a:latin typeface="Calibri"/>
                <a:ea typeface="Calibri"/>
                <a:cs typeface="Calibri"/>
                <a:sym typeface="Calibri"/>
              </a:rPr>
              <a:t>Tell</a:t>
            </a:r>
            <a:r>
              <a:rPr lang="en-US" sz="3200" b="0" i="0" u="none" strike="noStrike" dirty="0">
                <a:solidFill>
                  <a:schemeClr val="lt1"/>
                </a:solidFill>
                <a:latin typeface="Calibri"/>
                <a:ea typeface="Calibri"/>
                <a:cs typeface="Calibri"/>
                <a:sym typeface="Calibri"/>
              </a:rPr>
              <a:t> is always followed by a personal object (told me).</a:t>
            </a:r>
            <a:endParaRPr dirty="0"/>
          </a:p>
          <a:p>
            <a:pPr marL="0" marR="0" lvl="0" indent="0" algn="just" rtl="0">
              <a:lnSpc>
                <a:spcPct val="100000"/>
              </a:lnSpc>
              <a:spcBef>
                <a:spcPts val="0"/>
              </a:spcBef>
              <a:spcAft>
                <a:spcPts val="0"/>
              </a:spcAft>
              <a:buNone/>
            </a:pPr>
            <a:r>
              <a:rPr lang="en-US" sz="3200" b="1" i="1" u="none" strike="noStrike" dirty="0">
                <a:solidFill>
                  <a:srgbClr val="FFC000"/>
                </a:solidFill>
                <a:latin typeface="Calibri"/>
                <a:ea typeface="Calibri"/>
                <a:cs typeface="Calibri"/>
                <a:sym typeface="Calibri"/>
              </a:rPr>
              <a:t>Say</a:t>
            </a:r>
            <a:r>
              <a:rPr lang="en-US" sz="3200" b="0" i="0" u="none" strike="noStrike" dirty="0">
                <a:solidFill>
                  <a:schemeClr val="lt1"/>
                </a:solidFill>
                <a:latin typeface="Calibri"/>
                <a:ea typeface="Calibri"/>
                <a:cs typeface="Calibri"/>
                <a:sym typeface="Calibri"/>
              </a:rPr>
              <a:t> is used with or without a personal object. When used with a personal object it is always followed by the </a:t>
            </a:r>
            <a:r>
              <a:rPr lang="en-US" sz="3200" b="0" i="0" u="none" strike="noStrike" dirty="0" smtClean="0">
                <a:solidFill>
                  <a:schemeClr val="lt1"/>
                </a:solidFill>
                <a:latin typeface="Calibri"/>
                <a:ea typeface="Calibri"/>
                <a:cs typeface="Calibri"/>
                <a:sym typeface="Calibri"/>
              </a:rPr>
              <a:t>preposition </a:t>
            </a:r>
            <a:r>
              <a:rPr lang="en-US" sz="3200" b="0" i="1" u="none" strike="noStrike" dirty="0">
                <a:solidFill>
                  <a:srgbClr val="FFC000"/>
                </a:solidFill>
                <a:latin typeface="Calibri"/>
                <a:ea typeface="Calibri"/>
                <a:cs typeface="Calibri"/>
                <a:sym typeface="Calibri"/>
              </a:rPr>
              <a:t>to</a:t>
            </a:r>
            <a:r>
              <a:rPr lang="en-US" sz="3200" b="0" i="0" u="none" strike="noStrike" dirty="0">
                <a:solidFill>
                  <a:schemeClr val="lt1"/>
                </a:solidFill>
                <a:latin typeface="Calibri"/>
                <a:ea typeface="Calibri"/>
                <a:cs typeface="Calibri"/>
                <a:sym typeface="Calibri"/>
              </a:rPr>
              <a:t> (said to me).  </a:t>
            </a:r>
            <a:endParaRPr dirty="0"/>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dirty="0">
                <a:solidFill>
                  <a:schemeClr val="lt1"/>
                </a:solidFill>
                <a:latin typeface="Calibri"/>
                <a:ea typeface="Calibri"/>
                <a:cs typeface="Calibri"/>
                <a:sym typeface="Calibri"/>
              </a:rPr>
              <a:t> </a:t>
            </a:r>
            <a:endParaRPr dirty="0"/>
          </a:p>
        </p:txBody>
      </p:sp>
      <p:sp>
        <p:nvSpPr>
          <p:cNvPr id="652" name="Google Shape;652;p40"/>
          <p:cNvSpPr/>
          <p:nvPr/>
        </p:nvSpPr>
        <p:spPr>
          <a:xfrm>
            <a:off x="1457210" y="5793938"/>
            <a:ext cx="3404936" cy="90792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1800" b="0" i="1" u="none" strike="noStrike" dirty="0">
                <a:solidFill>
                  <a:schemeClr val="accent4"/>
                </a:solidFill>
                <a:latin typeface="Calibri"/>
                <a:ea typeface="Calibri"/>
                <a:cs typeface="Calibri"/>
                <a:sym typeface="Calibri"/>
              </a:rPr>
              <a:t>He </a:t>
            </a:r>
            <a:r>
              <a:rPr lang="en-US" sz="1800" b="0" i="1" u="none" strike="noStrike" dirty="0" smtClean="0">
                <a:solidFill>
                  <a:schemeClr val="accent4"/>
                </a:solidFill>
                <a:latin typeface="Calibri"/>
                <a:ea typeface="Calibri"/>
                <a:cs typeface="Calibri"/>
                <a:sym typeface="Calibri"/>
              </a:rPr>
              <a:t>said: “I’m George”.</a:t>
            </a:r>
            <a:endParaRPr sz="1800" dirty="0"/>
          </a:p>
          <a:p>
            <a:pPr marL="0" marR="0" lvl="0" indent="0" algn="l" rtl="0">
              <a:lnSpc>
                <a:spcPct val="150000"/>
              </a:lnSpc>
              <a:spcBef>
                <a:spcPts val="0"/>
              </a:spcBef>
              <a:spcAft>
                <a:spcPts val="0"/>
              </a:spcAft>
              <a:buNone/>
            </a:pPr>
            <a:r>
              <a:rPr lang="en-US" sz="1800" b="0" i="1" u="none" strike="noStrike" dirty="0">
                <a:solidFill>
                  <a:schemeClr val="accent4"/>
                </a:solidFill>
                <a:latin typeface="Calibri"/>
                <a:ea typeface="Calibri"/>
                <a:cs typeface="Calibri"/>
                <a:sym typeface="Calibri"/>
              </a:rPr>
              <a:t>He said that he was </a:t>
            </a:r>
            <a:r>
              <a:rPr lang="en-US" sz="1800" b="0" i="1" u="none" strike="noStrike" dirty="0" smtClean="0">
                <a:solidFill>
                  <a:schemeClr val="accent4"/>
                </a:solidFill>
                <a:latin typeface="Calibri"/>
                <a:ea typeface="Calibri"/>
                <a:cs typeface="Calibri"/>
                <a:sym typeface="Calibri"/>
              </a:rPr>
              <a:t>George </a:t>
            </a:r>
            <a:r>
              <a:rPr lang="en-US" sz="1800" b="0" i="1" u="none" strike="noStrike" dirty="0">
                <a:solidFill>
                  <a:schemeClr val="accent4"/>
                </a:solidFill>
                <a:latin typeface="Calibri"/>
                <a:ea typeface="Calibri"/>
                <a:cs typeface="Calibri"/>
                <a:sym typeface="Calibri"/>
              </a:rPr>
              <a:t>.</a:t>
            </a:r>
            <a:endParaRPr sz="1800" b="0" i="1" u="none" strike="noStrike" dirty="0">
              <a:solidFill>
                <a:schemeClr val="accent4"/>
              </a:solidFill>
              <a:latin typeface="Calibri"/>
              <a:ea typeface="Calibri"/>
              <a:cs typeface="Calibri"/>
              <a:sym typeface="Calibri"/>
            </a:endParaRPr>
          </a:p>
        </p:txBody>
      </p:sp>
      <p:sp>
        <p:nvSpPr>
          <p:cNvPr id="653" name="Google Shape;653;p40"/>
          <p:cNvSpPr/>
          <p:nvPr/>
        </p:nvSpPr>
        <p:spPr>
          <a:xfrm>
            <a:off x="5818194" y="5793938"/>
            <a:ext cx="3404936" cy="90792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1800" b="0" i="1" u="none" strike="noStrike" dirty="0">
                <a:solidFill>
                  <a:schemeClr val="accent4"/>
                </a:solidFill>
                <a:latin typeface="Calibri"/>
                <a:ea typeface="Calibri"/>
                <a:cs typeface="Calibri"/>
                <a:sym typeface="Calibri"/>
              </a:rPr>
              <a:t>He said to </a:t>
            </a:r>
            <a:r>
              <a:rPr lang="en-US" sz="1800" b="0" i="1" u="none" strike="noStrike" dirty="0" smtClean="0">
                <a:solidFill>
                  <a:schemeClr val="accent4"/>
                </a:solidFill>
                <a:latin typeface="Calibri"/>
                <a:ea typeface="Calibri"/>
                <a:cs typeface="Calibri"/>
                <a:sym typeface="Calibri"/>
              </a:rPr>
              <a:t>me: “I’m George”.</a:t>
            </a:r>
            <a:endParaRPr sz="1800" dirty="0"/>
          </a:p>
          <a:p>
            <a:pPr marL="0" marR="0" lvl="0" indent="0" algn="l" rtl="0">
              <a:lnSpc>
                <a:spcPct val="150000"/>
              </a:lnSpc>
              <a:spcBef>
                <a:spcPts val="0"/>
              </a:spcBef>
              <a:spcAft>
                <a:spcPts val="0"/>
              </a:spcAft>
              <a:buNone/>
            </a:pPr>
            <a:r>
              <a:rPr lang="en-US" sz="1800" b="0" i="1" u="none" strike="noStrike" dirty="0">
                <a:solidFill>
                  <a:schemeClr val="accent4"/>
                </a:solidFill>
                <a:latin typeface="Calibri"/>
                <a:ea typeface="Calibri"/>
                <a:cs typeface="Calibri"/>
                <a:sym typeface="Calibri"/>
              </a:rPr>
              <a:t>He said to me that he was George.</a:t>
            </a:r>
            <a:endParaRPr sz="1800" b="0" i="1" u="none" strike="noStrike" dirty="0">
              <a:solidFill>
                <a:schemeClr val="accent4"/>
              </a:solidFill>
              <a:latin typeface="Calibri"/>
              <a:ea typeface="Calibri"/>
              <a:cs typeface="Calibri"/>
              <a:sym typeface="Calibri"/>
            </a:endParaRPr>
          </a:p>
        </p:txBody>
      </p:sp>
      <p:sp>
        <p:nvSpPr>
          <p:cNvPr id="13" name="Google Shape;621;p38"/>
          <p:cNvSpPr/>
          <p:nvPr/>
        </p:nvSpPr>
        <p:spPr>
          <a:xfrm>
            <a:off x="311279" y="1574242"/>
            <a:ext cx="11347741" cy="119283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Reported </a:t>
            </a:r>
            <a:r>
              <a:rPr lang="en-US" sz="2800" b="0" i="0" u="none" strike="noStrike" dirty="0" smtClean="0">
                <a:solidFill>
                  <a:schemeClr val="lt1"/>
                </a:solidFill>
                <a:latin typeface="Calibri"/>
                <a:ea typeface="Calibri"/>
                <a:cs typeface="Calibri"/>
                <a:sym typeface="Calibri"/>
              </a:rPr>
              <a:t>Speech</a:t>
            </a:r>
          </a:p>
          <a:p>
            <a:pPr marL="0" marR="0" lvl="0" indent="0" algn="ctr" rtl="0">
              <a:lnSpc>
                <a:spcPct val="100000"/>
              </a:lnSpc>
              <a:spcBef>
                <a:spcPts val="0"/>
              </a:spcBef>
              <a:spcAft>
                <a:spcPts val="0"/>
              </a:spcAft>
              <a:buNone/>
            </a:pPr>
            <a:r>
              <a:rPr lang="ka-GE" sz="2800" dirty="0" smtClean="0">
                <a:solidFill>
                  <a:schemeClr val="lt1"/>
                </a:solidFill>
                <a:latin typeface="Calibri"/>
                <a:ea typeface="Calibri"/>
                <a:cs typeface="Calibri"/>
                <a:sym typeface="Calibri"/>
              </a:rPr>
              <a:t>ირიბი თქმა</a:t>
            </a:r>
            <a:endParaRPr sz="2800" b="0" i="0" u="none" strike="noStrik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p:nvPr/>
        </p:nvSpPr>
        <p:spPr>
          <a:xfrm>
            <a:off x="0" y="1694329"/>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5400"/>
              <a:buFont typeface="Calibri"/>
              <a:buNone/>
            </a:pPr>
            <a:endParaRPr sz="5400" b="1" i="1" u="none" strike="noStrike">
              <a:solidFill>
                <a:schemeClr val="dk1"/>
              </a:solidFill>
              <a:latin typeface="Calibri"/>
              <a:ea typeface="Calibri"/>
              <a:cs typeface="Calibri"/>
              <a:sym typeface="Calibri"/>
            </a:endParaRPr>
          </a:p>
        </p:txBody>
      </p:sp>
      <p:pic>
        <p:nvPicPr>
          <p:cNvPr id="130" name="Google Shape;130;p4"/>
          <p:cNvPicPr preferRelativeResize="0"/>
          <p:nvPr/>
        </p:nvPicPr>
        <p:blipFill rotWithShape="1">
          <a:blip r:embed="rId3">
            <a:alphaModFix/>
          </a:blip>
          <a:srcRect/>
          <a:stretch/>
        </p:blipFill>
        <p:spPr>
          <a:xfrm>
            <a:off x="412747" y="561381"/>
            <a:ext cx="2164081" cy="968991"/>
          </a:xfrm>
          <a:prstGeom prst="rect">
            <a:avLst/>
          </a:prstGeom>
          <a:noFill/>
          <a:ln>
            <a:noFill/>
          </a:ln>
        </p:spPr>
      </p:pic>
      <p:pic>
        <p:nvPicPr>
          <p:cNvPr id="131" name="Google Shape;131;p4"/>
          <p:cNvPicPr preferRelativeResize="0"/>
          <p:nvPr/>
        </p:nvPicPr>
        <p:blipFill rotWithShape="1">
          <a:blip r:embed="rId4">
            <a:alphaModFix/>
          </a:blip>
          <a:srcRect/>
          <a:stretch/>
        </p:blipFill>
        <p:spPr>
          <a:xfrm>
            <a:off x="2576828" y="561380"/>
            <a:ext cx="2376972" cy="968991"/>
          </a:xfrm>
          <a:prstGeom prst="rect">
            <a:avLst/>
          </a:prstGeom>
          <a:noFill/>
          <a:ln>
            <a:noFill/>
          </a:ln>
        </p:spPr>
      </p:pic>
      <p:sp>
        <p:nvSpPr>
          <p:cNvPr id="132" name="Google Shape;132;p4"/>
          <p:cNvSpPr/>
          <p:nvPr/>
        </p:nvSpPr>
        <p:spPr>
          <a:xfrm>
            <a:off x="412747" y="3034273"/>
            <a:ext cx="6070731" cy="146791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4450" marR="0" lvl="0" indent="0" algn="just" rtl="0">
              <a:lnSpc>
                <a:spcPct val="115000"/>
              </a:lnSpc>
              <a:spcBef>
                <a:spcPts val="0"/>
              </a:spcBef>
              <a:spcAft>
                <a:spcPts val="0"/>
              </a:spcAft>
              <a:buNone/>
            </a:pPr>
            <a:r>
              <a:rPr lang="en-US" sz="2800" b="0" i="0" u="none" strike="noStrike" dirty="0">
                <a:solidFill>
                  <a:schemeClr val="lt1"/>
                </a:solidFill>
                <a:latin typeface="Calibri"/>
                <a:ea typeface="Calibri"/>
                <a:cs typeface="Calibri"/>
                <a:sym typeface="Calibri"/>
              </a:rPr>
              <a:t>Are you </a:t>
            </a:r>
            <a:r>
              <a:rPr lang="en-US" sz="2800" b="0" i="0" u="none" strike="noStrike" dirty="0" smtClean="0">
                <a:solidFill>
                  <a:schemeClr val="lt1"/>
                </a:solidFill>
                <a:latin typeface="Calibri"/>
                <a:ea typeface="Calibri"/>
                <a:cs typeface="Calibri"/>
                <a:sym typeface="Calibri"/>
              </a:rPr>
              <a:t>superstitious? </a:t>
            </a:r>
            <a:r>
              <a:rPr lang="en-US" sz="2800" dirty="0">
                <a:solidFill>
                  <a:schemeClr val="lt1"/>
                </a:solidFill>
                <a:latin typeface="Calibri"/>
                <a:ea typeface="Calibri"/>
                <a:cs typeface="Calibri"/>
                <a:sym typeface="Calibri"/>
              </a:rPr>
              <a:t>D</a:t>
            </a:r>
            <a:r>
              <a:rPr lang="en-US" sz="2800" b="0" i="0" u="none" strike="noStrike" dirty="0" smtClean="0">
                <a:solidFill>
                  <a:schemeClr val="lt1"/>
                </a:solidFill>
                <a:latin typeface="Calibri"/>
                <a:ea typeface="Calibri"/>
                <a:cs typeface="Calibri"/>
                <a:sym typeface="Calibri"/>
              </a:rPr>
              <a:t>o </a:t>
            </a:r>
            <a:r>
              <a:rPr lang="en-US" sz="2800" b="0" i="0" u="none" strike="noStrike" dirty="0">
                <a:solidFill>
                  <a:schemeClr val="lt1"/>
                </a:solidFill>
                <a:latin typeface="Calibri"/>
                <a:ea typeface="Calibri"/>
                <a:cs typeface="Calibri"/>
                <a:sym typeface="Calibri"/>
              </a:rPr>
              <a:t>you believe that there are things which bring good or bad luck?</a:t>
            </a:r>
            <a:endParaRPr sz="2800" b="0" i="0" u="none" strike="noStrike" dirty="0">
              <a:solidFill>
                <a:schemeClr val="lt1"/>
              </a:solidFill>
              <a:latin typeface="Calibri"/>
              <a:ea typeface="Calibri"/>
              <a:cs typeface="Calibri"/>
              <a:sym typeface="Calibri"/>
            </a:endParaRPr>
          </a:p>
        </p:txBody>
      </p:sp>
      <p:sp>
        <p:nvSpPr>
          <p:cNvPr id="133" name="Google Shape;133;p4"/>
          <p:cNvSpPr/>
          <p:nvPr/>
        </p:nvSpPr>
        <p:spPr>
          <a:xfrm>
            <a:off x="7523018" y="459740"/>
            <a:ext cx="4183842" cy="123507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i="0" u="none" strike="noStrike">
                <a:solidFill>
                  <a:schemeClr val="lt1"/>
                </a:solidFill>
                <a:latin typeface="Calibri"/>
                <a:ea typeface="Calibri"/>
                <a:cs typeface="Calibri"/>
                <a:sym typeface="Calibri"/>
              </a:rPr>
              <a:t>Introduction</a:t>
            </a:r>
            <a:endParaRPr/>
          </a:p>
          <a:p>
            <a:pPr marL="0" marR="0" lvl="0" indent="0" algn="ctr" rtl="0">
              <a:lnSpc>
                <a:spcPct val="100000"/>
              </a:lnSpc>
              <a:spcBef>
                <a:spcPts val="0"/>
              </a:spcBef>
              <a:spcAft>
                <a:spcPts val="0"/>
              </a:spcAft>
              <a:buNone/>
            </a:pPr>
            <a:r>
              <a:rPr lang="en-US" sz="3200" i="0" u="none" strike="noStrike">
                <a:solidFill>
                  <a:schemeClr val="lt1"/>
                </a:solidFill>
                <a:latin typeface="Calibri"/>
                <a:ea typeface="Calibri"/>
                <a:cs typeface="Calibri"/>
                <a:sym typeface="Calibri"/>
              </a:rPr>
              <a:t>შესავალი</a:t>
            </a:r>
            <a:endParaRPr sz="3200" i="0" u="none" strike="noStrike">
              <a:solidFill>
                <a:schemeClr val="lt1"/>
              </a:solidFill>
              <a:latin typeface="Calibri"/>
              <a:ea typeface="Calibri"/>
              <a:cs typeface="Calibri"/>
              <a:sym typeface="Calibri"/>
            </a:endParaRPr>
          </a:p>
        </p:txBody>
      </p:sp>
      <p:pic>
        <p:nvPicPr>
          <p:cNvPr id="134" name="Google Shape;134;p4"/>
          <p:cNvPicPr preferRelativeResize="0"/>
          <p:nvPr/>
        </p:nvPicPr>
        <p:blipFill rotWithShape="1">
          <a:blip r:embed="rId5">
            <a:alphaModFix/>
          </a:blip>
          <a:srcRect/>
          <a:stretch/>
        </p:blipFill>
        <p:spPr>
          <a:xfrm>
            <a:off x="6727965" y="2592558"/>
            <a:ext cx="4987010" cy="23513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1"/>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660" name="Google Shape;660;p41"/>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61" name="Google Shape;661;p41"/>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62" name="Google Shape;662;p41"/>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663" name="Google Shape;663;p41"/>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64" name="Google Shape;664;p41"/>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65" name="Google Shape;665;p41"/>
          <p:cNvSpPr/>
          <p:nvPr/>
        </p:nvSpPr>
        <p:spPr>
          <a:xfrm>
            <a:off x="7874612" y="319076"/>
            <a:ext cx="3770850"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Grammar </a:t>
            </a:r>
            <a:endParaRPr sz="2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გრამატიკა</a:t>
            </a:r>
            <a:endParaRPr sz="2800" b="0" i="0" u="none" strike="noStrike">
              <a:solidFill>
                <a:schemeClr val="lt1"/>
              </a:solidFill>
              <a:latin typeface="Calibri"/>
              <a:ea typeface="Calibri"/>
              <a:cs typeface="Calibri"/>
              <a:sym typeface="Calibri"/>
            </a:endParaRPr>
          </a:p>
        </p:txBody>
      </p:sp>
      <p:sp>
        <p:nvSpPr>
          <p:cNvPr id="667" name="Google Shape;667;p41"/>
          <p:cNvSpPr/>
          <p:nvPr/>
        </p:nvSpPr>
        <p:spPr>
          <a:xfrm>
            <a:off x="311279" y="2905945"/>
            <a:ext cx="11334183" cy="2749121"/>
          </a:xfrm>
          <a:prstGeom prst="rect">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dirty="0">
                <a:solidFill>
                  <a:schemeClr val="lt1"/>
                </a:solidFill>
                <a:latin typeface="Calibri"/>
                <a:ea typeface="Calibri"/>
                <a:cs typeface="Calibri"/>
                <a:sym typeface="Calibri"/>
              </a:rPr>
              <a:t>We can report someone’s words either </a:t>
            </a:r>
            <a:r>
              <a:rPr lang="en-US" sz="3200" b="0" i="0" u="none" strike="noStrike" dirty="0" smtClean="0">
                <a:solidFill>
                  <a:schemeClr val="lt1"/>
                </a:solidFill>
                <a:latin typeface="Calibri"/>
                <a:ea typeface="Calibri"/>
                <a:cs typeface="Calibri"/>
                <a:sym typeface="Calibri"/>
              </a:rPr>
              <a:t>a </a:t>
            </a:r>
            <a:r>
              <a:rPr lang="en-US" sz="3200" b="0" i="0" u="none" strike="noStrike" dirty="0">
                <a:solidFill>
                  <a:schemeClr val="lt1"/>
                </a:solidFill>
                <a:latin typeface="Calibri"/>
                <a:ea typeface="Calibri"/>
                <a:cs typeface="Calibri"/>
                <a:sym typeface="Calibri"/>
              </a:rPr>
              <a:t>long time after they were said (out-of-date-reporting) or </a:t>
            </a:r>
            <a:r>
              <a:rPr lang="en-US" sz="3200" b="0" i="0" u="none" strike="noStrike" dirty="0" smtClean="0">
                <a:solidFill>
                  <a:schemeClr val="lt1"/>
                </a:solidFill>
                <a:latin typeface="Calibri"/>
                <a:ea typeface="Calibri"/>
                <a:cs typeface="Calibri"/>
                <a:sym typeface="Calibri"/>
              </a:rPr>
              <a:t>immediately after </a:t>
            </a:r>
            <a:r>
              <a:rPr lang="en-US" sz="3200" b="0" i="0" u="none" strike="noStrike" dirty="0">
                <a:solidFill>
                  <a:schemeClr val="lt1"/>
                </a:solidFill>
                <a:latin typeface="Calibri"/>
                <a:ea typeface="Calibri"/>
                <a:cs typeface="Calibri"/>
                <a:sym typeface="Calibri"/>
              </a:rPr>
              <a:t>they were said (up-to-date-reporting).</a:t>
            </a:r>
            <a:endParaRPr dirty="0"/>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dirty="0">
                <a:solidFill>
                  <a:schemeClr val="lt1"/>
                </a:solidFill>
                <a:latin typeface="Calibri"/>
                <a:ea typeface="Calibri"/>
                <a:cs typeface="Calibri"/>
                <a:sym typeface="Calibri"/>
              </a:rPr>
              <a:t> </a:t>
            </a:r>
            <a:endParaRPr dirty="0"/>
          </a:p>
        </p:txBody>
      </p:sp>
      <p:sp>
        <p:nvSpPr>
          <p:cNvPr id="12" name="Google Shape;621;p38"/>
          <p:cNvSpPr/>
          <p:nvPr/>
        </p:nvSpPr>
        <p:spPr>
          <a:xfrm>
            <a:off x="311279" y="1574242"/>
            <a:ext cx="11334183" cy="119283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Reported </a:t>
            </a:r>
            <a:r>
              <a:rPr lang="en-US" sz="2800" b="0" i="0" u="none" strike="noStrike" dirty="0" smtClean="0">
                <a:solidFill>
                  <a:schemeClr val="lt1"/>
                </a:solidFill>
                <a:latin typeface="Calibri"/>
                <a:ea typeface="Calibri"/>
                <a:cs typeface="Calibri"/>
                <a:sym typeface="Calibri"/>
              </a:rPr>
              <a:t>Speech</a:t>
            </a:r>
          </a:p>
          <a:p>
            <a:pPr marL="0" marR="0" lvl="0" indent="0" algn="ctr" rtl="0">
              <a:lnSpc>
                <a:spcPct val="100000"/>
              </a:lnSpc>
              <a:spcBef>
                <a:spcPts val="0"/>
              </a:spcBef>
              <a:spcAft>
                <a:spcPts val="0"/>
              </a:spcAft>
              <a:buNone/>
            </a:pPr>
            <a:r>
              <a:rPr lang="ka-GE" sz="2800" dirty="0" smtClean="0">
                <a:solidFill>
                  <a:schemeClr val="lt1"/>
                </a:solidFill>
                <a:latin typeface="Calibri"/>
                <a:ea typeface="Calibri"/>
                <a:cs typeface="Calibri"/>
                <a:sym typeface="Calibri"/>
              </a:rPr>
              <a:t>ირიბი თქმა</a:t>
            </a:r>
            <a:endParaRPr sz="2800" b="0" i="0" u="none" strike="noStrik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42"/>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675" name="Google Shape;675;p42"/>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76" name="Google Shape;676;p42"/>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77" name="Google Shape;677;p42"/>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678" name="Google Shape;678;p42"/>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79" name="Google Shape;679;p42"/>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80" name="Google Shape;680;p42"/>
          <p:cNvSpPr/>
          <p:nvPr/>
        </p:nvSpPr>
        <p:spPr>
          <a:xfrm>
            <a:off x="7874612" y="319076"/>
            <a:ext cx="3770850"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Grammar </a:t>
            </a:r>
            <a:endParaRPr sz="2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გრამატიკა</a:t>
            </a:r>
            <a:endParaRPr sz="2800" b="0" i="0" u="none" strike="noStrike">
              <a:solidFill>
                <a:schemeClr val="lt1"/>
              </a:solidFill>
              <a:latin typeface="Calibri"/>
              <a:ea typeface="Calibri"/>
              <a:cs typeface="Calibri"/>
              <a:sym typeface="Calibri"/>
            </a:endParaRPr>
          </a:p>
        </p:txBody>
      </p:sp>
      <p:sp>
        <p:nvSpPr>
          <p:cNvPr id="682" name="Google Shape;682;p42"/>
          <p:cNvSpPr/>
          <p:nvPr/>
        </p:nvSpPr>
        <p:spPr>
          <a:xfrm>
            <a:off x="297721" y="2629398"/>
            <a:ext cx="11334183" cy="1454625"/>
          </a:xfrm>
          <a:prstGeom prst="rect">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dirty="0" smtClean="0">
                <a:solidFill>
                  <a:schemeClr val="lt1"/>
                </a:solidFill>
                <a:latin typeface="Calibri"/>
                <a:ea typeface="Calibri"/>
                <a:cs typeface="Calibri"/>
                <a:sym typeface="Calibri"/>
              </a:rPr>
              <a:t>We usually report someone’s words after they were said. In this case, the </a:t>
            </a:r>
            <a:r>
              <a:rPr lang="en-US" sz="3200" b="0" i="0" u="none" strike="noStrike" dirty="0">
                <a:solidFill>
                  <a:schemeClr val="lt1"/>
                </a:solidFill>
                <a:latin typeface="Calibri"/>
                <a:ea typeface="Calibri"/>
                <a:cs typeface="Calibri"/>
                <a:sym typeface="Calibri"/>
              </a:rPr>
              <a:t>introductory verb is </a:t>
            </a:r>
            <a:r>
              <a:rPr lang="en-US" sz="3200" b="0" i="0" u="none" strike="noStrike" dirty="0" smtClean="0">
                <a:solidFill>
                  <a:schemeClr val="lt1"/>
                </a:solidFill>
                <a:latin typeface="Calibri"/>
                <a:ea typeface="Calibri"/>
                <a:cs typeface="Calibri"/>
                <a:sym typeface="Calibri"/>
              </a:rPr>
              <a:t>in Past Simple and </a:t>
            </a:r>
            <a:r>
              <a:rPr lang="en-US" sz="3200" b="0" i="0" u="none" strike="noStrike" dirty="0">
                <a:solidFill>
                  <a:schemeClr val="lt1"/>
                </a:solidFill>
                <a:latin typeface="Calibri"/>
                <a:ea typeface="Calibri"/>
                <a:cs typeface="Calibri"/>
                <a:sym typeface="Calibri"/>
              </a:rPr>
              <a:t>the </a:t>
            </a:r>
            <a:r>
              <a:rPr lang="en-US" sz="3200" b="0" i="0" u="none" strike="noStrike" dirty="0" smtClean="0">
                <a:solidFill>
                  <a:schemeClr val="lt1"/>
                </a:solidFill>
                <a:latin typeface="Calibri"/>
                <a:ea typeface="Calibri"/>
                <a:cs typeface="Calibri"/>
                <a:sym typeface="Calibri"/>
              </a:rPr>
              <a:t>tense changes </a:t>
            </a:r>
            <a:r>
              <a:rPr lang="en-US" sz="3200" b="0" i="0" u="none" strike="noStrike" dirty="0">
                <a:solidFill>
                  <a:schemeClr val="lt1"/>
                </a:solidFill>
                <a:latin typeface="Calibri"/>
                <a:ea typeface="Calibri"/>
                <a:cs typeface="Calibri"/>
                <a:sym typeface="Calibri"/>
              </a:rPr>
              <a:t>as follows:</a:t>
            </a:r>
            <a:endParaRPr dirty="0"/>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dirty="0">
                <a:solidFill>
                  <a:schemeClr val="lt1"/>
                </a:solidFill>
                <a:latin typeface="Calibri"/>
                <a:ea typeface="Calibri"/>
                <a:cs typeface="Calibri"/>
                <a:sym typeface="Calibri"/>
              </a:rPr>
              <a:t> </a:t>
            </a:r>
            <a:endParaRPr dirty="0"/>
          </a:p>
        </p:txBody>
      </p:sp>
      <p:graphicFrame>
        <p:nvGraphicFramePr>
          <p:cNvPr id="683" name="Google Shape;683;p42"/>
          <p:cNvGraphicFramePr/>
          <p:nvPr>
            <p:extLst>
              <p:ext uri="{D42A27DB-BD31-4B8C-83A1-F6EECF244321}">
                <p14:modId xmlns:p14="http://schemas.microsoft.com/office/powerpoint/2010/main" val="1812948848"/>
              </p:ext>
            </p:extLst>
          </p:nvPr>
        </p:nvGraphicFramePr>
        <p:xfrm>
          <a:off x="1823556" y="4154702"/>
          <a:ext cx="8128000" cy="2494340"/>
        </p:xfrm>
        <a:graphic>
          <a:graphicData uri="http://schemas.openxmlformats.org/drawingml/2006/table">
            <a:tbl>
              <a:tblPr firstRow="1" bandRow="1">
                <a:noFill/>
                <a:tableStyleId>{ABAF460C-029A-43DC-9BD2-CEAAA6AEB11A}</a:tableStyleId>
              </a:tblPr>
              <a:tblGrid>
                <a:gridCol w="4064000">
                  <a:extLst>
                    <a:ext uri="{9D8B030D-6E8A-4147-A177-3AD203B41FA5}">
                      <a16:colId xmlns="" xmlns:a16="http://schemas.microsoft.com/office/drawing/2014/main" val="20000"/>
                    </a:ext>
                  </a:extLst>
                </a:gridCol>
                <a:gridCol w="4064000">
                  <a:extLst>
                    <a:ext uri="{9D8B030D-6E8A-4147-A177-3AD203B41FA5}">
                      <a16:colId xmlns=""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dirty="0"/>
                        <a:t>Direct </a:t>
                      </a:r>
                      <a:r>
                        <a:rPr lang="en-US" sz="1800" u="none" strike="noStrike" cap="none" dirty="0" smtClean="0"/>
                        <a:t>speech</a:t>
                      </a:r>
                      <a:endParaRPr sz="1800" dirty="0"/>
                    </a:p>
                  </a:txBody>
                  <a:tcPr marL="91450" marR="91450" marT="45725" marB="45725"/>
                </a:tc>
                <a:tc>
                  <a:txBody>
                    <a:bodyPr/>
                    <a:lstStyle/>
                    <a:p>
                      <a:pPr marL="0" marR="0" lvl="0" indent="0" algn="l" rtl="0">
                        <a:spcBef>
                          <a:spcPts val="0"/>
                        </a:spcBef>
                        <a:spcAft>
                          <a:spcPts val="0"/>
                        </a:spcAft>
                        <a:buNone/>
                      </a:pPr>
                      <a:r>
                        <a:rPr lang="en-US" sz="1800" dirty="0"/>
                        <a:t>Reported </a:t>
                      </a:r>
                      <a:r>
                        <a:rPr lang="en-US" sz="1800" dirty="0" smtClean="0"/>
                        <a:t>speech</a:t>
                      </a:r>
                      <a:endParaRPr sz="1800" dirty="0"/>
                    </a:p>
                  </a:txBody>
                  <a:tcPr marL="91450" marR="91450" marT="45725" marB="45725"/>
                </a:tc>
                <a:extLst>
                  <a:ext uri="{0D108BD9-81ED-4DB2-BD59-A6C34878D82A}">
                    <a16:rowId xmlns="" xmlns:a16="http://schemas.microsoft.com/office/drawing/2014/main" val="10000"/>
                  </a:ext>
                </a:extLst>
              </a:tr>
              <a:tr h="370850">
                <a:tc>
                  <a:txBody>
                    <a:bodyPr/>
                    <a:lstStyle/>
                    <a:p>
                      <a:pPr marL="0" marR="0" lvl="0" indent="0" algn="l" rtl="0">
                        <a:spcBef>
                          <a:spcPts val="0"/>
                        </a:spcBef>
                        <a:spcAft>
                          <a:spcPts val="0"/>
                        </a:spcAft>
                        <a:buNone/>
                      </a:pPr>
                      <a:r>
                        <a:rPr lang="en-US" sz="1800" dirty="0" smtClean="0"/>
                        <a:t>Present Simple</a:t>
                      </a:r>
                      <a:endParaRPr lang="en-US" sz="1800" dirty="0"/>
                    </a:p>
                  </a:txBody>
                  <a:tcPr marL="91450" marR="91450" marT="45725" marB="45725"/>
                </a:tc>
                <a:tc>
                  <a:txBody>
                    <a:bodyPr/>
                    <a:lstStyle/>
                    <a:p>
                      <a:pPr marL="0" marR="0" lvl="0" indent="0" algn="l" rtl="0">
                        <a:spcBef>
                          <a:spcPts val="0"/>
                        </a:spcBef>
                        <a:spcAft>
                          <a:spcPts val="0"/>
                        </a:spcAft>
                        <a:buNone/>
                      </a:pPr>
                      <a:r>
                        <a:rPr lang="en-US" sz="1800" dirty="0" smtClean="0"/>
                        <a:t>Past Simple</a:t>
                      </a:r>
                      <a:endParaRPr lang="en-US" sz="1800" dirty="0"/>
                    </a:p>
                  </a:txBody>
                  <a:tcPr marL="91450" marR="91450" marT="45725" marB="45725"/>
                </a:tc>
                <a:extLst>
                  <a:ext uri="{0D108BD9-81ED-4DB2-BD59-A6C34878D82A}">
                    <a16:rowId xmlns="" xmlns:a16="http://schemas.microsoft.com/office/drawing/2014/main" val="10001"/>
                  </a:ext>
                </a:extLst>
              </a:tr>
              <a:tr h="370850">
                <a:tc>
                  <a:txBody>
                    <a:bodyPr/>
                    <a:lstStyle/>
                    <a:p>
                      <a:pPr marL="0" marR="0" lvl="0" indent="0" algn="l" rtl="0">
                        <a:spcBef>
                          <a:spcPts val="0"/>
                        </a:spcBef>
                        <a:spcAft>
                          <a:spcPts val="0"/>
                        </a:spcAft>
                        <a:buNone/>
                      </a:pPr>
                      <a:r>
                        <a:rPr lang="en-US" sz="1800" dirty="0" smtClean="0"/>
                        <a:t>Present </a:t>
                      </a:r>
                      <a:r>
                        <a:rPr lang="en-US" sz="1800" dirty="0" smtClean="0"/>
                        <a:t>Continuous</a:t>
                      </a:r>
                      <a:endParaRPr lang="en-US" sz="1800" dirty="0"/>
                    </a:p>
                  </a:txBody>
                  <a:tcPr marL="91450" marR="91450" marT="45725" marB="45725"/>
                </a:tc>
                <a:tc>
                  <a:txBody>
                    <a:bodyPr/>
                    <a:lstStyle/>
                    <a:p>
                      <a:pPr marL="0" marR="0" lvl="0" indent="0" algn="l" rtl="0">
                        <a:spcBef>
                          <a:spcPts val="0"/>
                        </a:spcBef>
                        <a:spcAft>
                          <a:spcPts val="0"/>
                        </a:spcAft>
                        <a:buNone/>
                      </a:pPr>
                      <a:r>
                        <a:rPr lang="en-US" sz="1800" dirty="0" smtClean="0"/>
                        <a:t>Past Continuous</a:t>
                      </a:r>
                      <a:endParaRPr lang="en-US" sz="1800" dirty="0"/>
                    </a:p>
                  </a:txBody>
                  <a:tcPr marL="91450" marR="91450" marT="45725" marB="45725"/>
                </a:tc>
                <a:extLst>
                  <a:ext uri="{0D108BD9-81ED-4DB2-BD59-A6C34878D82A}">
                    <a16:rowId xmlns="" xmlns:a16="http://schemas.microsoft.com/office/drawing/2014/main" val="10002"/>
                  </a:ext>
                </a:extLst>
              </a:tr>
              <a:tr h="370850">
                <a:tc>
                  <a:txBody>
                    <a:bodyPr/>
                    <a:lstStyle/>
                    <a:p>
                      <a:pPr marL="0" marR="0" lvl="0" indent="0" algn="l" rtl="0">
                        <a:spcBef>
                          <a:spcPts val="0"/>
                        </a:spcBef>
                        <a:spcAft>
                          <a:spcPts val="0"/>
                        </a:spcAft>
                        <a:buNone/>
                      </a:pPr>
                      <a:r>
                        <a:rPr lang="en-US" sz="1800" dirty="0" smtClean="0"/>
                        <a:t>Past Simple</a:t>
                      </a:r>
                      <a:endParaRPr lang="en-US" sz="1800" dirty="0"/>
                    </a:p>
                  </a:txBody>
                  <a:tcPr marL="91450" marR="91450" marT="45725" marB="45725"/>
                </a:tc>
                <a:tc>
                  <a:txBody>
                    <a:bodyPr/>
                    <a:lstStyle/>
                    <a:p>
                      <a:pPr marL="0" marR="0" lvl="0" indent="0" algn="l" rtl="0">
                        <a:spcBef>
                          <a:spcPts val="0"/>
                        </a:spcBef>
                        <a:spcAft>
                          <a:spcPts val="0"/>
                        </a:spcAft>
                        <a:buNone/>
                      </a:pPr>
                      <a:r>
                        <a:rPr lang="en-US" sz="1800" dirty="0" smtClean="0"/>
                        <a:t>Past Simple or Past Perfect</a:t>
                      </a:r>
                      <a:endParaRPr lang="en-US" sz="1800" dirty="0"/>
                    </a:p>
                  </a:txBody>
                  <a:tcPr marL="91450" marR="91450" marT="45725" marB="45725"/>
                </a:tc>
                <a:extLst>
                  <a:ext uri="{0D108BD9-81ED-4DB2-BD59-A6C34878D82A}">
                    <a16:rowId xmlns="" xmlns:a16="http://schemas.microsoft.com/office/drawing/2014/main" val="10003"/>
                  </a:ext>
                </a:extLst>
              </a:tr>
              <a:tr h="370850">
                <a:tc>
                  <a:txBody>
                    <a:bodyPr/>
                    <a:lstStyle/>
                    <a:p>
                      <a:pPr marL="0" marR="0" lvl="0" indent="0" algn="l" rtl="0">
                        <a:spcBef>
                          <a:spcPts val="0"/>
                        </a:spcBef>
                        <a:spcAft>
                          <a:spcPts val="0"/>
                        </a:spcAft>
                        <a:buNone/>
                      </a:pPr>
                      <a:r>
                        <a:rPr lang="en-US" sz="1800" dirty="0" smtClean="0"/>
                        <a:t>Past Continuous</a:t>
                      </a:r>
                      <a:endParaRPr lang="en-US" sz="1800" dirty="0"/>
                    </a:p>
                  </a:txBody>
                  <a:tcPr marL="91450" marR="91450" marT="45725" marB="45725"/>
                </a:tc>
                <a:tc>
                  <a:txBody>
                    <a:bodyPr/>
                    <a:lstStyle/>
                    <a:p>
                      <a:pPr marL="0" marR="0" lvl="0" indent="0" algn="l" rtl="0">
                        <a:spcBef>
                          <a:spcPts val="0"/>
                        </a:spcBef>
                        <a:spcAft>
                          <a:spcPts val="0"/>
                        </a:spcAft>
                        <a:buNone/>
                      </a:pPr>
                      <a:r>
                        <a:rPr lang="en-US" sz="1800" dirty="0" smtClean="0"/>
                        <a:t>Past Continuous or Past Perfect Continuous</a:t>
                      </a:r>
                      <a:endParaRPr lang="en-US" sz="1800" dirty="0"/>
                    </a:p>
                  </a:txBody>
                  <a:tcPr marL="91450" marR="91450" marT="45725" marB="45725"/>
                </a:tc>
                <a:extLst>
                  <a:ext uri="{0D108BD9-81ED-4DB2-BD59-A6C34878D82A}">
                    <a16:rowId xmlns="" xmlns:a16="http://schemas.microsoft.com/office/drawing/2014/main" val="10004"/>
                  </a:ext>
                </a:extLst>
              </a:tr>
              <a:tr h="370850">
                <a:tc>
                  <a:txBody>
                    <a:bodyPr/>
                    <a:lstStyle/>
                    <a:p>
                      <a:pPr marL="0" marR="0" lvl="0" indent="0" algn="l" rtl="0">
                        <a:spcBef>
                          <a:spcPts val="0"/>
                        </a:spcBef>
                        <a:spcAft>
                          <a:spcPts val="0"/>
                        </a:spcAft>
                        <a:buNone/>
                      </a:pPr>
                      <a:r>
                        <a:rPr lang="en-US" sz="1800" dirty="0" smtClean="0"/>
                        <a:t>Future (will)</a:t>
                      </a:r>
                      <a:endParaRPr lang="en-US" sz="1800" dirty="0"/>
                    </a:p>
                  </a:txBody>
                  <a:tcPr marL="91450" marR="91450" marT="45725" marB="45725"/>
                </a:tc>
                <a:tc>
                  <a:txBody>
                    <a:bodyPr/>
                    <a:lstStyle/>
                    <a:p>
                      <a:pPr marL="0" marR="0" lvl="0" indent="0" algn="l" rtl="0">
                        <a:spcBef>
                          <a:spcPts val="0"/>
                        </a:spcBef>
                        <a:spcAft>
                          <a:spcPts val="0"/>
                        </a:spcAft>
                        <a:buNone/>
                      </a:pPr>
                      <a:r>
                        <a:rPr lang="en-US" sz="1800" dirty="0" smtClean="0"/>
                        <a:t>Conditional (would)</a:t>
                      </a:r>
                      <a:endParaRPr lang="en-US" sz="1800" dirty="0"/>
                    </a:p>
                  </a:txBody>
                  <a:tcPr marL="91450" marR="91450" marT="45725" marB="45725"/>
                </a:tc>
                <a:extLst>
                  <a:ext uri="{0D108BD9-81ED-4DB2-BD59-A6C34878D82A}">
                    <a16:rowId xmlns="" xmlns:a16="http://schemas.microsoft.com/office/drawing/2014/main" val="10005"/>
                  </a:ext>
                </a:extLst>
              </a:tr>
            </a:tbl>
          </a:graphicData>
        </a:graphic>
      </p:graphicFrame>
      <p:sp>
        <p:nvSpPr>
          <p:cNvPr id="12" name="Google Shape;621;p38"/>
          <p:cNvSpPr/>
          <p:nvPr/>
        </p:nvSpPr>
        <p:spPr>
          <a:xfrm>
            <a:off x="297721" y="1362317"/>
            <a:ext cx="11347741" cy="119283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Reported </a:t>
            </a:r>
            <a:r>
              <a:rPr lang="en-US" sz="2800" b="0" i="0" u="none" strike="noStrike" dirty="0" smtClean="0">
                <a:solidFill>
                  <a:schemeClr val="lt1"/>
                </a:solidFill>
                <a:latin typeface="Calibri"/>
                <a:ea typeface="Calibri"/>
                <a:cs typeface="Calibri"/>
                <a:sym typeface="Calibri"/>
              </a:rPr>
              <a:t>Speech</a:t>
            </a:r>
          </a:p>
          <a:p>
            <a:pPr marL="0" marR="0" lvl="0" indent="0" algn="ctr" rtl="0">
              <a:lnSpc>
                <a:spcPct val="100000"/>
              </a:lnSpc>
              <a:spcBef>
                <a:spcPts val="0"/>
              </a:spcBef>
              <a:spcAft>
                <a:spcPts val="0"/>
              </a:spcAft>
              <a:buNone/>
            </a:pPr>
            <a:r>
              <a:rPr lang="ka-GE" sz="2800" dirty="0" smtClean="0">
                <a:solidFill>
                  <a:schemeClr val="lt1"/>
                </a:solidFill>
                <a:latin typeface="Calibri"/>
                <a:ea typeface="Calibri"/>
                <a:cs typeface="Calibri"/>
                <a:sym typeface="Calibri"/>
              </a:rPr>
              <a:t>ირიბი თქმა</a:t>
            </a:r>
            <a:endParaRPr sz="2800" b="0" i="0" u="none" strike="noStrik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43"/>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690" name="Google Shape;690;p43"/>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91" name="Google Shape;691;p43"/>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692" name="Google Shape;692;p43"/>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693" name="Google Shape;693;p43"/>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94" name="Google Shape;694;p43"/>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95" name="Google Shape;695;p43"/>
          <p:cNvSpPr/>
          <p:nvPr/>
        </p:nvSpPr>
        <p:spPr>
          <a:xfrm>
            <a:off x="7874612" y="319076"/>
            <a:ext cx="3770850"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Grammar </a:t>
            </a:r>
            <a:endParaRPr sz="2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გრამატიკა</a:t>
            </a:r>
            <a:endParaRPr sz="2800" b="0" i="0" u="none" strike="noStrike">
              <a:solidFill>
                <a:schemeClr val="lt1"/>
              </a:solidFill>
              <a:latin typeface="Calibri"/>
              <a:ea typeface="Calibri"/>
              <a:cs typeface="Calibri"/>
              <a:sym typeface="Calibri"/>
            </a:endParaRPr>
          </a:p>
        </p:txBody>
      </p:sp>
      <p:sp>
        <p:nvSpPr>
          <p:cNvPr id="697" name="Google Shape;697;p43"/>
          <p:cNvSpPr/>
          <p:nvPr/>
        </p:nvSpPr>
        <p:spPr>
          <a:xfrm>
            <a:off x="311279" y="2905946"/>
            <a:ext cx="11334183" cy="1572270"/>
          </a:xfrm>
          <a:prstGeom prst="rect">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dirty="0">
                <a:solidFill>
                  <a:schemeClr val="lt1"/>
                </a:solidFill>
                <a:latin typeface="Calibri"/>
                <a:ea typeface="Calibri"/>
                <a:cs typeface="Calibri"/>
                <a:sym typeface="Calibri"/>
              </a:rPr>
              <a:t>Certain words and time expressions change according to the </a:t>
            </a:r>
            <a:r>
              <a:rPr lang="en-US" sz="3200" b="0" i="0" u="none" strike="noStrike" dirty="0" smtClean="0">
                <a:solidFill>
                  <a:schemeClr val="lt1"/>
                </a:solidFill>
                <a:latin typeface="Calibri"/>
                <a:ea typeface="Calibri"/>
                <a:cs typeface="Calibri"/>
                <a:sym typeface="Calibri"/>
              </a:rPr>
              <a:t>meaning </a:t>
            </a:r>
            <a:r>
              <a:rPr lang="en-US" sz="3200" b="0" i="0" u="none" strike="noStrike" dirty="0">
                <a:solidFill>
                  <a:schemeClr val="lt1"/>
                </a:solidFill>
                <a:latin typeface="Calibri"/>
                <a:ea typeface="Calibri"/>
                <a:cs typeface="Calibri"/>
                <a:sym typeface="Calibri"/>
              </a:rPr>
              <a:t>of the </a:t>
            </a:r>
            <a:r>
              <a:rPr lang="en-US" sz="3200" b="0" i="0" u="none" strike="noStrike" dirty="0" smtClean="0">
                <a:solidFill>
                  <a:schemeClr val="lt1"/>
                </a:solidFill>
                <a:latin typeface="Calibri"/>
                <a:ea typeface="Calibri"/>
                <a:cs typeface="Calibri"/>
                <a:sym typeface="Calibri"/>
              </a:rPr>
              <a:t>sentence, </a:t>
            </a:r>
            <a:r>
              <a:rPr lang="en-US" sz="3200" b="0" i="0" u="none" strike="noStrike" dirty="0">
                <a:solidFill>
                  <a:schemeClr val="lt1"/>
                </a:solidFill>
                <a:latin typeface="Calibri"/>
                <a:ea typeface="Calibri"/>
                <a:cs typeface="Calibri"/>
                <a:sym typeface="Calibri"/>
              </a:rPr>
              <a:t>as </a:t>
            </a:r>
            <a:r>
              <a:rPr lang="en-US" sz="3200" b="0" i="0" u="none" strike="noStrike" dirty="0" smtClean="0">
                <a:solidFill>
                  <a:schemeClr val="lt1"/>
                </a:solidFill>
                <a:latin typeface="Calibri"/>
                <a:ea typeface="Calibri"/>
                <a:cs typeface="Calibri"/>
                <a:sym typeface="Calibri"/>
              </a:rPr>
              <a:t>follows:</a:t>
            </a:r>
            <a:endParaRPr dirty="0"/>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dirty="0">
                <a:solidFill>
                  <a:schemeClr val="lt1"/>
                </a:solidFill>
                <a:latin typeface="Calibri"/>
                <a:ea typeface="Calibri"/>
                <a:cs typeface="Calibri"/>
                <a:sym typeface="Calibri"/>
              </a:rPr>
              <a:t> </a:t>
            </a:r>
            <a:endParaRPr dirty="0"/>
          </a:p>
        </p:txBody>
      </p:sp>
      <p:sp>
        <p:nvSpPr>
          <p:cNvPr id="698" name="Google Shape;698;p43"/>
          <p:cNvSpPr/>
          <p:nvPr/>
        </p:nvSpPr>
        <p:spPr>
          <a:xfrm>
            <a:off x="581310" y="4617089"/>
            <a:ext cx="5192706" cy="211051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000" b="0" i="1" u="none" strike="noStrike" dirty="0">
                <a:solidFill>
                  <a:schemeClr val="accent4"/>
                </a:solidFill>
                <a:latin typeface="Calibri"/>
                <a:ea typeface="Calibri"/>
                <a:cs typeface="Calibri"/>
                <a:sym typeface="Calibri"/>
              </a:rPr>
              <a:t>Now </a:t>
            </a:r>
            <a:r>
              <a:rPr lang="en-US" sz="2000" b="0" i="1" u="none" strike="noStrike" dirty="0" smtClean="0">
                <a:solidFill>
                  <a:schemeClr val="accent4"/>
                </a:solidFill>
                <a:latin typeface="Calibri"/>
                <a:ea typeface="Calibri"/>
                <a:cs typeface="Calibri"/>
                <a:sym typeface="Calibri"/>
              </a:rPr>
              <a:t>- </a:t>
            </a:r>
            <a:r>
              <a:rPr lang="en-US" sz="2000" b="0" i="1" u="none" strike="noStrike" dirty="0">
                <a:solidFill>
                  <a:schemeClr val="accent4"/>
                </a:solidFill>
                <a:latin typeface="Calibri"/>
                <a:ea typeface="Calibri"/>
                <a:cs typeface="Calibri"/>
                <a:sym typeface="Calibri"/>
              </a:rPr>
              <a:t>then, at that </a:t>
            </a:r>
            <a:r>
              <a:rPr lang="en-US" sz="2000" b="0" i="1" u="none" strike="noStrike" dirty="0" smtClean="0">
                <a:solidFill>
                  <a:schemeClr val="accent4"/>
                </a:solidFill>
                <a:latin typeface="Calibri"/>
                <a:ea typeface="Calibri"/>
                <a:cs typeface="Calibri"/>
                <a:sym typeface="Calibri"/>
              </a:rPr>
              <a:t>time</a:t>
            </a:r>
            <a:endParaRPr lang="en-US" sz="2000" b="0" i="1" u="none" strike="noStrike" dirty="0" smtClean="0">
              <a:solidFill>
                <a:schemeClr val="accent4"/>
              </a:solidFill>
              <a:latin typeface="Calibri"/>
              <a:ea typeface="Calibri"/>
              <a:cs typeface="Calibri"/>
              <a:sym typeface="Calibri"/>
            </a:endParaRPr>
          </a:p>
          <a:p>
            <a:pPr marL="0" marR="0" lvl="0" indent="0" algn="l" rtl="0">
              <a:lnSpc>
                <a:spcPct val="150000"/>
              </a:lnSpc>
              <a:spcBef>
                <a:spcPts val="0"/>
              </a:spcBef>
              <a:spcAft>
                <a:spcPts val="0"/>
              </a:spcAft>
              <a:buNone/>
            </a:pPr>
            <a:r>
              <a:rPr lang="en-US" sz="2000" b="0" i="1" u="none" strike="noStrike" dirty="0" smtClean="0">
                <a:solidFill>
                  <a:schemeClr val="accent4"/>
                </a:solidFill>
                <a:latin typeface="Calibri"/>
                <a:ea typeface="Calibri"/>
                <a:cs typeface="Calibri"/>
                <a:sym typeface="Calibri"/>
              </a:rPr>
              <a:t>Today</a:t>
            </a:r>
            <a:r>
              <a:rPr lang="en-US" sz="2000" b="0" i="1" u="none" strike="noStrike" dirty="0">
                <a:solidFill>
                  <a:schemeClr val="accent4"/>
                </a:solidFill>
                <a:latin typeface="Calibri"/>
                <a:ea typeface="Calibri"/>
                <a:cs typeface="Calibri"/>
                <a:sym typeface="Calibri"/>
              </a:rPr>
              <a:t>, tonight </a:t>
            </a:r>
            <a:r>
              <a:rPr lang="en-US" sz="2000" b="0" i="1" u="none" strike="noStrike" dirty="0" smtClean="0">
                <a:solidFill>
                  <a:schemeClr val="accent4"/>
                </a:solidFill>
                <a:latin typeface="Calibri"/>
                <a:ea typeface="Calibri"/>
                <a:cs typeface="Calibri"/>
                <a:sym typeface="Calibri"/>
              </a:rPr>
              <a:t>- </a:t>
            </a:r>
            <a:r>
              <a:rPr lang="en-US" sz="2000" b="0" i="1" u="none" strike="noStrike" dirty="0">
                <a:solidFill>
                  <a:schemeClr val="accent4"/>
                </a:solidFill>
                <a:latin typeface="Calibri"/>
                <a:ea typeface="Calibri"/>
                <a:cs typeface="Calibri"/>
                <a:sym typeface="Calibri"/>
              </a:rPr>
              <a:t>that day, that night</a:t>
            </a:r>
            <a:endParaRPr dirty="0"/>
          </a:p>
          <a:p>
            <a:pPr marL="0" marR="0" lvl="0" indent="0" algn="l" rtl="0">
              <a:lnSpc>
                <a:spcPct val="150000"/>
              </a:lnSpc>
              <a:spcBef>
                <a:spcPts val="0"/>
              </a:spcBef>
              <a:spcAft>
                <a:spcPts val="0"/>
              </a:spcAft>
              <a:buNone/>
            </a:pPr>
            <a:r>
              <a:rPr lang="en-US" sz="2000" b="0" i="1" u="none" strike="noStrike" dirty="0">
                <a:solidFill>
                  <a:schemeClr val="accent4"/>
                </a:solidFill>
                <a:latin typeface="Calibri"/>
                <a:ea typeface="Calibri"/>
                <a:cs typeface="Calibri"/>
                <a:sym typeface="Calibri"/>
              </a:rPr>
              <a:t>Yesterday </a:t>
            </a:r>
            <a:r>
              <a:rPr lang="en-US" sz="2000" b="0" i="1" u="none" strike="noStrike" dirty="0" smtClean="0">
                <a:solidFill>
                  <a:schemeClr val="accent4"/>
                </a:solidFill>
                <a:latin typeface="Calibri"/>
                <a:ea typeface="Calibri"/>
                <a:cs typeface="Calibri"/>
                <a:sym typeface="Calibri"/>
              </a:rPr>
              <a:t>- </a:t>
            </a:r>
            <a:r>
              <a:rPr lang="en-US" sz="2000" b="0" i="1" u="none" strike="noStrike" dirty="0">
                <a:solidFill>
                  <a:schemeClr val="accent4"/>
                </a:solidFill>
                <a:latin typeface="Calibri"/>
                <a:ea typeface="Calibri"/>
                <a:cs typeface="Calibri"/>
                <a:sym typeface="Calibri"/>
              </a:rPr>
              <a:t>the day before, the previous day</a:t>
            </a:r>
            <a:endParaRPr dirty="0"/>
          </a:p>
          <a:p>
            <a:pPr marL="0" marR="0" lvl="0" indent="0" algn="l" rtl="0">
              <a:lnSpc>
                <a:spcPct val="150000"/>
              </a:lnSpc>
              <a:spcBef>
                <a:spcPts val="0"/>
              </a:spcBef>
              <a:spcAft>
                <a:spcPts val="0"/>
              </a:spcAft>
              <a:buNone/>
            </a:pPr>
            <a:r>
              <a:rPr lang="en-US" sz="2000" b="0" i="1" u="none" strike="noStrike" dirty="0">
                <a:solidFill>
                  <a:schemeClr val="accent4"/>
                </a:solidFill>
                <a:latin typeface="Calibri"/>
                <a:ea typeface="Calibri"/>
                <a:cs typeface="Calibri"/>
                <a:sym typeface="Calibri"/>
              </a:rPr>
              <a:t>Tomorrow </a:t>
            </a:r>
            <a:r>
              <a:rPr lang="en-US" sz="2000" b="0" i="1" u="none" strike="noStrike" dirty="0" smtClean="0">
                <a:solidFill>
                  <a:schemeClr val="accent4"/>
                </a:solidFill>
                <a:latin typeface="Calibri"/>
                <a:ea typeface="Calibri"/>
                <a:cs typeface="Calibri"/>
                <a:sym typeface="Calibri"/>
              </a:rPr>
              <a:t>- </a:t>
            </a:r>
            <a:r>
              <a:rPr lang="en-US" sz="2000" b="0" i="1" u="none" strike="noStrike" dirty="0">
                <a:solidFill>
                  <a:schemeClr val="accent4"/>
                </a:solidFill>
                <a:latin typeface="Calibri"/>
                <a:ea typeface="Calibri"/>
                <a:cs typeface="Calibri"/>
                <a:sym typeface="Calibri"/>
              </a:rPr>
              <a:t>the next day, the following day</a:t>
            </a:r>
            <a:endParaRPr dirty="0"/>
          </a:p>
          <a:p>
            <a:pPr marL="0" marR="0" lvl="0" indent="0" algn="l" rtl="0">
              <a:lnSpc>
                <a:spcPct val="150000"/>
              </a:lnSpc>
              <a:spcBef>
                <a:spcPts val="0"/>
              </a:spcBef>
              <a:spcAft>
                <a:spcPts val="0"/>
              </a:spcAft>
              <a:buNone/>
            </a:pPr>
            <a:r>
              <a:rPr lang="en-US" sz="2000" b="0" i="1" u="none" strike="noStrike" dirty="0">
                <a:solidFill>
                  <a:schemeClr val="accent4"/>
                </a:solidFill>
                <a:latin typeface="Calibri"/>
                <a:ea typeface="Calibri"/>
                <a:cs typeface="Calibri"/>
                <a:sym typeface="Calibri"/>
              </a:rPr>
              <a:t>This week </a:t>
            </a:r>
            <a:r>
              <a:rPr lang="en-US" sz="2000" b="0" i="1" u="none" strike="noStrike" dirty="0" smtClean="0">
                <a:solidFill>
                  <a:schemeClr val="accent4"/>
                </a:solidFill>
                <a:latin typeface="Calibri"/>
                <a:ea typeface="Calibri"/>
                <a:cs typeface="Calibri"/>
                <a:sym typeface="Calibri"/>
              </a:rPr>
              <a:t> - that </a:t>
            </a:r>
            <a:r>
              <a:rPr lang="en-US" sz="2000" b="0" i="1" u="none" strike="noStrike" dirty="0">
                <a:solidFill>
                  <a:schemeClr val="accent4"/>
                </a:solidFill>
                <a:latin typeface="Calibri"/>
                <a:ea typeface="Calibri"/>
                <a:cs typeface="Calibri"/>
                <a:sym typeface="Calibri"/>
              </a:rPr>
              <a:t>week</a:t>
            </a:r>
            <a:endParaRPr sz="2000" b="0" i="1" u="none" strike="noStrike" dirty="0">
              <a:solidFill>
                <a:schemeClr val="accent4"/>
              </a:solidFill>
              <a:latin typeface="Calibri"/>
              <a:ea typeface="Calibri"/>
              <a:cs typeface="Calibri"/>
              <a:sym typeface="Calibri"/>
            </a:endParaRPr>
          </a:p>
        </p:txBody>
      </p:sp>
      <p:sp>
        <p:nvSpPr>
          <p:cNvPr id="699" name="Google Shape;699;p43"/>
          <p:cNvSpPr/>
          <p:nvPr/>
        </p:nvSpPr>
        <p:spPr>
          <a:xfrm>
            <a:off x="6248400" y="4617089"/>
            <a:ext cx="5192706" cy="211051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000" b="0" i="1" u="none" strike="noStrike" dirty="0" smtClean="0">
                <a:solidFill>
                  <a:schemeClr val="accent4"/>
                </a:solidFill>
                <a:latin typeface="Calibri"/>
                <a:ea typeface="Calibri"/>
                <a:cs typeface="Calibri"/>
                <a:sym typeface="Calibri"/>
              </a:rPr>
              <a:t>Last </a:t>
            </a:r>
            <a:r>
              <a:rPr lang="en-US" sz="2000" b="0" i="1" u="none" strike="noStrike" dirty="0">
                <a:solidFill>
                  <a:schemeClr val="accent4"/>
                </a:solidFill>
                <a:latin typeface="Calibri"/>
                <a:ea typeface="Calibri"/>
                <a:cs typeface="Calibri"/>
                <a:sym typeface="Calibri"/>
              </a:rPr>
              <a:t>week </a:t>
            </a:r>
            <a:r>
              <a:rPr lang="en-US" sz="2000" b="0" i="1" u="none" strike="noStrike" dirty="0" smtClean="0">
                <a:solidFill>
                  <a:schemeClr val="accent4"/>
                </a:solidFill>
                <a:latin typeface="Calibri"/>
                <a:ea typeface="Calibri"/>
                <a:cs typeface="Calibri"/>
                <a:sym typeface="Calibri"/>
              </a:rPr>
              <a:t>- </a:t>
            </a:r>
            <a:r>
              <a:rPr lang="en-US" sz="2000" b="0" i="1" u="none" strike="noStrike" dirty="0">
                <a:solidFill>
                  <a:schemeClr val="accent4"/>
                </a:solidFill>
                <a:latin typeface="Calibri"/>
                <a:ea typeface="Calibri"/>
                <a:cs typeface="Calibri"/>
                <a:sym typeface="Calibri"/>
              </a:rPr>
              <a:t>the week before, the previous week</a:t>
            </a:r>
            <a:endParaRPr dirty="0"/>
          </a:p>
          <a:p>
            <a:pPr marL="0" marR="0" lvl="0" indent="0" algn="l" rtl="0">
              <a:lnSpc>
                <a:spcPct val="150000"/>
              </a:lnSpc>
              <a:spcBef>
                <a:spcPts val="0"/>
              </a:spcBef>
              <a:spcAft>
                <a:spcPts val="0"/>
              </a:spcAft>
              <a:buNone/>
            </a:pPr>
            <a:r>
              <a:rPr lang="en-US" sz="2000" b="0" i="1" u="none" strike="noStrike" dirty="0">
                <a:solidFill>
                  <a:schemeClr val="accent4"/>
                </a:solidFill>
                <a:latin typeface="Calibri"/>
                <a:ea typeface="Calibri"/>
                <a:cs typeface="Calibri"/>
                <a:sym typeface="Calibri"/>
              </a:rPr>
              <a:t>Next week </a:t>
            </a:r>
            <a:r>
              <a:rPr lang="en-US" sz="2000" b="0" i="1" u="none" strike="noStrike" dirty="0" smtClean="0">
                <a:solidFill>
                  <a:schemeClr val="accent4"/>
                </a:solidFill>
                <a:latin typeface="Calibri"/>
                <a:ea typeface="Calibri"/>
                <a:cs typeface="Calibri"/>
                <a:sym typeface="Calibri"/>
              </a:rPr>
              <a:t>- </a:t>
            </a:r>
            <a:r>
              <a:rPr lang="en-US" sz="2000" b="0" i="1" u="none" strike="noStrike" dirty="0">
                <a:solidFill>
                  <a:schemeClr val="accent4"/>
                </a:solidFill>
                <a:latin typeface="Calibri"/>
                <a:ea typeface="Calibri"/>
                <a:cs typeface="Calibri"/>
                <a:sym typeface="Calibri"/>
              </a:rPr>
              <a:t>the week after, the following week</a:t>
            </a:r>
            <a:endParaRPr dirty="0"/>
          </a:p>
          <a:p>
            <a:pPr marL="0" marR="0" lvl="0" indent="0" algn="l" rtl="0">
              <a:lnSpc>
                <a:spcPct val="150000"/>
              </a:lnSpc>
              <a:spcBef>
                <a:spcPts val="0"/>
              </a:spcBef>
              <a:spcAft>
                <a:spcPts val="0"/>
              </a:spcAft>
              <a:buNone/>
            </a:pPr>
            <a:r>
              <a:rPr lang="en-US" sz="2000" b="0" i="1" u="none" strike="noStrike" dirty="0">
                <a:solidFill>
                  <a:schemeClr val="accent4"/>
                </a:solidFill>
                <a:latin typeface="Calibri"/>
                <a:ea typeface="Calibri"/>
                <a:cs typeface="Calibri"/>
                <a:sym typeface="Calibri"/>
              </a:rPr>
              <a:t>Two days ago </a:t>
            </a:r>
            <a:r>
              <a:rPr lang="en-US" sz="2000" i="1" dirty="0" smtClean="0">
                <a:solidFill>
                  <a:schemeClr val="accent4"/>
                </a:solidFill>
                <a:latin typeface="Calibri"/>
                <a:ea typeface="Calibri"/>
                <a:cs typeface="Calibri"/>
                <a:sym typeface="Calibri"/>
              </a:rPr>
              <a:t>- </a:t>
            </a:r>
            <a:r>
              <a:rPr lang="en-US" sz="2000" b="0" i="1" u="none" strike="noStrike" dirty="0" smtClean="0">
                <a:solidFill>
                  <a:schemeClr val="accent4"/>
                </a:solidFill>
                <a:latin typeface="Calibri"/>
                <a:ea typeface="Calibri"/>
                <a:cs typeface="Calibri"/>
                <a:sym typeface="Calibri"/>
              </a:rPr>
              <a:t>two </a:t>
            </a:r>
            <a:r>
              <a:rPr lang="en-US" sz="2000" b="0" i="1" u="none" strike="noStrike" dirty="0">
                <a:solidFill>
                  <a:schemeClr val="accent4"/>
                </a:solidFill>
                <a:latin typeface="Calibri"/>
                <a:ea typeface="Calibri"/>
                <a:cs typeface="Calibri"/>
                <a:sym typeface="Calibri"/>
              </a:rPr>
              <a:t>days before</a:t>
            </a:r>
            <a:endParaRPr dirty="0"/>
          </a:p>
          <a:p>
            <a:pPr marL="0" marR="0" lvl="0" indent="0" algn="l" rtl="0">
              <a:lnSpc>
                <a:spcPct val="150000"/>
              </a:lnSpc>
              <a:spcBef>
                <a:spcPts val="0"/>
              </a:spcBef>
              <a:spcAft>
                <a:spcPts val="0"/>
              </a:spcAft>
              <a:buNone/>
            </a:pPr>
            <a:r>
              <a:rPr lang="en-US" sz="2000" b="0" i="1" u="none" strike="noStrike" dirty="0">
                <a:solidFill>
                  <a:schemeClr val="accent4"/>
                </a:solidFill>
                <a:latin typeface="Calibri"/>
                <a:ea typeface="Calibri"/>
                <a:cs typeface="Calibri"/>
                <a:sym typeface="Calibri"/>
              </a:rPr>
              <a:t>Here </a:t>
            </a:r>
            <a:r>
              <a:rPr lang="en-US" sz="2000" i="1" dirty="0" smtClean="0">
                <a:solidFill>
                  <a:schemeClr val="accent4"/>
                </a:solidFill>
                <a:latin typeface="Calibri"/>
                <a:ea typeface="Calibri"/>
                <a:cs typeface="Calibri"/>
                <a:sym typeface="Calibri"/>
              </a:rPr>
              <a:t>-</a:t>
            </a:r>
            <a:r>
              <a:rPr lang="en-US" sz="2000" i="1" dirty="0">
                <a:solidFill>
                  <a:schemeClr val="accent4"/>
                </a:solidFill>
                <a:latin typeface="Calibri"/>
                <a:ea typeface="Calibri"/>
                <a:cs typeface="Calibri"/>
                <a:sym typeface="Calibri"/>
              </a:rPr>
              <a:t> </a:t>
            </a:r>
            <a:r>
              <a:rPr lang="en-US" sz="2000" b="0" i="1" u="none" strike="noStrike" dirty="0" smtClean="0">
                <a:solidFill>
                  <a:schemeClr val="accent4"/>
                </a:solidFill>
                <a:latin typeface="Calibri"/>
                <a:ea typeface="Calibri"/>
                <a:cs typeface="Calibri"/>
                <a:sym typeface="Calibri"/>
              </a:rPr>
              <a:t>there</a:t>
            </a:r>
            <a:endParaRPr dirty="0"/>
          </a:p>
          <a:p>
            <a:pPr marL="0" marR="0" lvl="0" indent="0" algn="l" rtl="0">
              <a:lnSpc>
                <a:spcPct val="150000"/>
              </a:lnSpc>
              <a:spcBef>
                <a:spcPts val="0"/>
              </a:spcBef>
              <a:spcAft>
                <a:spcPts val="0"/>
              </a:spcAft>
              <a:buNone/>
            </a:pPr>
            <a:r>
              <a:rPr lang="en-US" sz="2000" b="0" i="1" u="none" strike="noStrike" dirty="0" smtClean="0">
                <a:solidFill>
                  <a:schemeClr val="accent4"/>
                </a:solidFill>
                <a:latin typeface="Calibri"/>
                <a:ea typeface="Calibri"/>
                <a:cs typeface="Calibri"/>
                <a:sym typeface="Calibri"/>
              </a:rPr>
              <a:t>Come - </a:t>
            </a:r>
            <a:r>
              <a:rPr lang="en-US" sz="2000" b="0" i="1" u="none" strike="noStrike" dirty="0">
                <a:solidFill>
                  <a:schemeClr val="accent4"/>
                </a:solidFill>
                <a:latin typeface="Calibri"/>
                <a:ea typeface="Calibri"/>
                <a:cs typeface="Calibri"/>
                <a:sym typeface="Calibri"/>
              </a:rPr>
              <a:t>go</a:t>
            </a:r>
            <a:endParaRPr sz="2000" b="0" i="1" u="none" strike="noStrike" dirty="0">
              <a:solidFill>
                <a:schemeClr val="accent4"/>
              </a:solidFill>
              <a:latin typeface="Calibri"/>
              <a:ea typeface="Calibri"/>
              <a:cs typeface="Calibri"/>
              <a:sym typeface="Calibri"/>
            </a:endParaRPr>
          </a:p>
        </p:txBody>
      </p:sp>
      <p:sp>
        <p:nvSpPr>
          <p:cNvPr id="13" name="Google Shape;621;p38"/>
          <p:cNvSpPr/>
          <p:nvPr/>
        </p:nvSpPr>
        <p:spPr>
          <a:xfrm>
            <a:off x="311279" y="1574242"/>
            <a:ext cx="11334183" cy="119283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Reported </a:t>
            </a:r>
            <a:r>
              <a:rPr lang="en-US" sz="2800" b="0" i="0" u="none" strike="noStrike" dirty="0" smtClean="0">
                <a:solidFill>
                  <a:schemeClr val="lt1"/>
                </a:solidFill>
                <a:latin typeface="Calibri"/>
                <a:ea typeface="Calibri"/>
                <a:cs typeface="Calibri"/>
                <a:sym typeface="Calibri"/>
              </a:rPr>
              <a:t>Speech</a:t>
            </a:r>
          </a:p>
          <a:p>
            <a:pPr marL="0" marR="0" lvl="0" indent="0" algn="ctr" rtl="0">
              <a:lnSpc>
                <a:spcPct val="100000"/>
              </a:lnSpc>
              <a:spcBef>
                <a:spcPts val="0"/>
              </a:spcBef>
              <a:spcAft>
                <a:spcPts val="0"/>
              </a:spcAft>
              <a:buNone/>
            </a:pPr>
            <a:r>
              <a:rPr lang="ka-GE" sz="2800" dirty="0" smtClean="0">
                <a:solidFill>
                  <a:schemeClr val="lt1"/>
                </a:solidFill>
                <a:latin typeface="Calibri"/>
                <a:ea typeface="Calibri"/>
                <a:cs typeface="Calibri"/>
                <a:sym typeface="Calibri"/>
              </a:rPr>
              <a:t>ირიბი თქმა</a:t>
            </a:r>
            <a:endParaRPr sz="2800" b="0" i="0" u="none" strike="noStrik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4"/>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706" name="Google Shape;706;p44"/>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707" name="Google Shape;707;p44"/>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708" name="Google Shape;708;p44"/>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709" name="Google Shape;709;p44"/>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710" name="Google Shape;710;p44"/>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711" name="Google Shape;711;p44"/>
          <p:cNvSpPr/>
          <p:nvPr/>
        </p:nvSpPr>
        <p:spPr>
          <a:xfrm>
            <a:off x="7874612" y="319076"/>
            <a:ext cx="3660896"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Grammar </a:t>
            </a:r>
            <a:endParaRPr sz="2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გრამატიკა</a:t>
            </a:r>
            <a:endParaRPr sz="2800" b="0" i="0" u="none" strike="noStrike">
              <a:solidFill>
                <a:schemeClr val="lt1"/>
              </a:solidFill>
              <a:latin typeface="Calibri"/>
              <a:ea typeface="Calibri"/>
              <a:cs typeface="Calibri"/>
              <a:sym typeface="Calibri"/>
            </a:endParaRPr>
          </a:p>
        </p:txBody>
      </p:sp>
      <p:sp>
        <p:nvSpPr>
          <p:cNvPr id="713" name="Google Shape;713;p44"/>
          <p:cNvSpPr/>
          <p:nvPr/>
        </p:nvSpPr>
        <p:spPr>
          <a:xfrm>
            <a:off x="311279" y="2905946"/>
            <a:ext cx="11224229" cy="1572270"/>
          </a:xfrm>
          <a:prstGeom prst="rect">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dirty="0">
                <a:solidFill>
                  <a:schemeClr val="lt1"/>
                </a:solidFill>
                <a:latin typeface="Calibri"/>
                <a:ea typeface="Calibri"/>
                <a:cs typeface="Calibri"/>
                <a:sym typeface="Calibri"/>
              </a:rPr>
              <a:t>When </a:t>
            </a:r>
            <a:r>
              <a:rPr lang="en-US" sz="3200" b="1" i="1" u="none" strike="noStrike" dirty="0">
                <a:solidFill>
                  <a:schemeClr val="lt1"/>
                </a:solidFill>
                <a:latin typeface="Calibri"/>
                <a:ea typeface="Calibri"/>
                <a:cs typeface="Calibri"/>
                <a:sym typeface="Calibri"/>
              </a:rPr>
              <a:t>this/these</a:t>
            </a:r>
            <a:r>
              <a:rPr lang="en-US" sz="3200" b="0" i="0" u="none" strike="noStrike" dirty="0">
                <a:solidFill>
                  <a:schemeClr val="lt1"/>
                </a:solidFill>
                <a:latin typeface="Calibri"/>
                <a:ea typeface="Calibri"/>
                <a:cs typeface="Calibri"/>
                <a:sym typeface="Calibri"/>
              </a:rPr>
              <a:t> are used in time expressions, they change to </a:t>
            </a:r>
            <a:r>
              <a:rPr lang="en-US" sz="3200" b="1" i="1" u="none" strike="noStrike" dirty="0">
                <a:solidFill>
                  <a:schemeClr val="lt1"/>
                </a:solidFill>
                <a:latin typeface="Calibri"/>
                <a:ea typeface="Calibri"/>
                <a:cs typeface="Calibri"/>
                <a:sym typeface="Calibri"/>
              </a:rPr>
              <a:t>that/those</a:t>
            </a:r>
            <a:r>
              <a:rPr lang="en-US" sz="3200" b="0" i="0" u="none" strike="noStrike" dirty="0">
                <a:solidFill>
                  <a:schemeClr val="lt1"/>
                </a:solidFill>
                <a:latin typeface="Calibri"/>
                <a:ea typeface="Calibri"/>
                <a:cs typeface="Calibri"/>
                <a:sym typeface="Calibri"/>
              </a:rPr>
              <a:t>. </a:t>
            </a:r>
            <a:endParaRPr dirty="0"/>
          </a:p>
          <a:p>
            <a:pPr marL="0" marR="0" lvl="0" indent="0" algn="just" rtl="0">
              <a:lnSpc>
                <a:spcPct val="100000"/>
              </a:lnSpc>
              <a:spcBef>
                <a:spcPts val="0"/>
              </a:spcBef>
              <a:spcAft>
                <a:spcPts val="0"/>
              </a:spcAft>
              <a:buNone/>
            </a:pPr>
            <a:endParaRPr sz="32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3200" b="0" i="0" u="none" strike="noStrike" dirty="0">
                <a:solidFill>
                  <a:schemeClr val="lt1"/>
                </a:solidFill>
                <a:latin typeface="Calibri"/>
                <a:ea typeface="Calibri"/>
                <a:cs typeface="Calibri"/>
                <a:sym typeface="Calibri"/>
              </a:rPr>
              <a:t> </a:t>
            </a:r>
            <a:endParaRPr dirty="0"/>
          </a:p>
        </p:txBody>
      </p:sp>
      <p:sp>
        <p:nvSpPr>
          <p:cNvPr id="714" name="Google Shape;714;p44"/>
          <p:cNvSpPr/>
          <p:nvPr/>
        </p:nvSpPr>
        <p:spPr>
          <a:xfrm>
            <a:off x="311280" y="4617089"/>
            <a:ext cx="11224228" cy="211051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400" b="0" i="1" u="none" strike="noStrike" dirty="0">
                <a:solidFill>
                  <a:schemeClr val="accent4"/>
                </a:solidFill>
                <a:latin typeface="Calibri"/>
                <a:ea typeface="Calibri"/>
                <a:cs typeface="Calibri"/>
                <a:sym typeface="Calibri"/>
              </a:rPr>
              <a:t>This week </a:t>
            </a:r>
            <a:r>
              <a:rPr lang="en-US" sz="2400" b="0" i="1" u="none" strike="noStrike" dirty="0" smtClean="0">
                <a:solidFill>
                  <a:schemeClr val="accent4"/>
                </a:solidFill>
                <a:latin typeface="Calibri"/>
                <a:ea typeface="Calibri"/>
                <a:cs typeface="Calibri"/>
                <a:sym typeface="Calibri"/>
              </a:rPr>
              <a:t>- </a:t>
            </a:r>
            <a:r>
              <a:rPr lang="en-US" sz="2400" b="0" i="1" u="none" strike="noStrike" dirty="0">
                <a:solidFill>
                  <a:schemeClr val="accent4"/>
                </a:solidFill>
                <a:latin typeface="Calibri"/>
                <a:ea typeface="Calibri"/>
                <a:cs typeface="Calibri"/>
                <a:sym typeface="Calibri"/>
              </a:rPr>
              <a:t>that week</a:t>
            </a:r>
            <a:endParaRPr sz="1600" dirty="0"/>
          </a:p>
          <a:p>
            <a:pPr marL="0" marR="0" lvl="0" indent="0" algn="l" rtl="0">
              <a:lnSpc>
                <a:spcPct val="150000"/>
              </a:lnSpc>
              <a:spcBef>
                <a:spcPts val="0"/>
              </a:spcBef>
              <a:spcAft>
                <a:spcPts val="0"/>
              </a:spcAft>
              <a:buNone/>
            </a:pPr>
            <a:r>
              <a:rPr lang="en-US" sz="2400" b="0" i="1" u="none" strike="noStrike" dirty="0">
                <a:solidFill>
                  <a:schemeClr val="accent4"/>
                </a:solidFill>
                <a:latin typeface="Calibri"/>
                <a:ea typeface="Calibri"/>
                <a:cs typeface="Calibri"/>
                <a:sym typeface="Calibri"/>
              </a:rPr>
              <a:t>These days </a:t>
            </a:r>
            <a:r>
              <a:rPr lang="en-US" sz="2400" b="0" i="1" u="none" strike="noStrike" dirty="0" smtClean="0">
                <a:solidFill>
                  <a:schemeClr val="accent4"/>
                </a:solidFill>
                <a:latin typeface="Calibri"/>
                <a:ea typeface="Calibri"/>
                <a:cs typeface="Calibri"/>
                <a:sym typeface="Calibri"/>
              </a:rPr>
              <a:t>- </a:t>
            </a:r>
            <a:r>
              <a:rPr lang="en-US" sz="2400" b="0" i="1" u="none" strike="noStrike" dirty="0">
                <a:solidFill>
                  <a:schemeClr val="accent4"/>
                </a:solidFill>
                <a:latin typeface="Calibri"/>
                <a:ea typeface="Calibri"/>
                <a:cs typeface="Calibri"/>
                <a:sym typeface="Calibri"/>
              </a:rPr>
              <a:t>those days </a:t>
            </a:r>
            <a:endParaRPr sz="2400" b="0" i="1" u="none" strike="noStrike" dirty="0">
              <a:solidFill>
                <a:schemeClr val="accent4"/>
              </a:solidFill>
              <a:latin typeface="Calibri"/>
              <a:ea typeface="Calibri"/>
              <a:cs typeface="Calibri"/>
              <a:sym typeface="Calibri"/>
            </a:endParaRPr>
          </a:p>
        </p:txBody>
      </p:sp>
      <p:sp>
        <p:nvSpPr>
          <p:cNvPr id="12" name="Google Shape;621;p38"/>
          <p:cNvSpPr/>
          <p:nvPr/>
        </p:nvSpPr>
        <p:spPr>
          <a:xfrm>
            <a:off x="311279" y="1574242"/>
            <a:ext cx="11224229" cy="119283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Reported </a:t>
            </a:r>
            <a:r>
              <a:rPr lang="en-US" sz="2800" b="0" i="0" u="none" strike="noStrike" dirty="0" smtClean="0">
                <a:solidFill>
                  <a:schemeClr val="lt1"/>
                </a:solidFill>
                <a:latin typeface="Calibri"/>
                <a:ea typeface="Calibri"/>
                <a:cs typeface="Calibri"/>
                <a:sym typeface="Calibri"/>
              </a:rPr>
              <a:t>Speech</a:t>
            </a:r>
          </a:p>
          <a:p>
            <a:pPr marL="0" marR="0" lvl="0" indent="0" algn="ctr" rtl="0">
              <a:lnSpc>
                <a:spcPct val="100000"/>
              </a:lnSpc>
              <a:spcBef>
                <a:spcPts val="0"/>
              </a:spcBef>
              <a:spcAft>
                <a:spcPts val="0"/>
              </a:spcAft>
              <a:buNone/>
            </a:pPr>
            <a:r>
              <a:rPr lang="ka-GE" sz="2800" dirty="0" smtClean="0">
                <a:solidFill>
                  <a:schemeClr val="lt1"/>
                </a:solidFill>
                <a:latin typeface="Calibri"/>
                <a:ea typeface="Calibri"/>
                <a:cs typeface="Calibri"/>
                <a:sym typeface="Calibri"/>
              </a:rPr>
              <a:t>ირიბი თქმა</a:t>
            </a:r>
            <a:endParaRPr sz="2800" b="0" i="0" u="none" strike="noStrik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5"/>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721" name="Google Shape;721;p45"/>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722" name="Google Shape;722;p45"/>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723" name="Google Shape;723;p45"/>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724" name="Google Shape;724;p45"/>
          <p:cNvPicPr preferRelativeResize="0"/>
          <p:nvPr/>
        </p:nvPicPr>
        <p:blipFill rotWithShape="1">
          <a:blip r:embed="rId3">
            <a:alphaModFix/>
          </a:blip>
          <a:srcRect/>
          <a:stretch/>
        </p:blipFill>
        <p:spPr>
          <a:xfrm>
            <a:off x="768882" y="393331"/>
            <a:ext cx="2164081" cy="968991"/>
          </a:xfrm>
          <a:prstGeom prst="rect">
            <a:avLst/>
          </a:prstGeom>
          <a:noFill/>
          <a:ln>
            <a:noFill/>
          </a:ln>
        </p:spPr>
      </p:pic>
      <p:pic>
        <p:nvPicPr>
          <p:cNvPr id="725" name="Google Shape;725;p45"/>
          <p:cNvPicPr preferRelativeResize="0"/>
          <p:nvPr/>
        </p:nvPicPr>
        <p:blipFill rotWithShape="1">
          <a:blip r:embed="rId4">
            <a:alphaModFix/>
          </a:blip>
          <a:srcRect/>
          <a:stretch/>
        </p:blipFill>
        <p:spPr>
          <a:xfrm>
            <a:off x="2932963" y="393330"/>
            <a:ext cx="2376972" cy="968991"/>
          </a:xfrm>
          <a:prstGeom prst="rect">
            <a:avLst/>
          </a:prstGeom>
          <a:noFill/>
          <a:ln>
            <a:noFill/>
          </a:ln>
        </p:spPr>
      </p:pic>
      <p:sp>
        <p:nvSpPr>
          <p:cNvPr id="726" name="Google Shape;726;p45"/>
          <p:cNvSpPr/>
          <p:nvPr/>
        </p:nvSpPr>
        <p:spPr>
          <a:xfrm>
            <a:off x="7478828" y="393334"/>
            <a:ext cx="3770850"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Grammar </a:t>
            </a:r>
            <a:endParaRPr sz="2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გრამატიკა</a:t>
            </a:r>
            <a:endParaRPr sz="2800" b="0" i="0" u="none" strike="noStrike">
              <a:solidFill>
                <a:schemeClr val="lt1"/>
              </a:solidFill>
              <a:latin typeface="Calibri"/>
              <a:ea typeface="Calibri"/>
              <a:cs typeface="Calibri"/>
              <a:sym typeface="Calibri"/>
            </a:endParaRPr>
          </a:p>
        </p:txBody>
      </p:sp>
      <p:sp>
        <p:nvSpPr>
          <p:cNvPr id="727" name="Google Shape;727;p45"/>
          <p:cNvSpPr/>
          <p:nvPr/>
        </p:nvSpPr>
        <p:spPr>
          <a:xfrm>
            <a:off x="768882" y="3369508"/>
            <a:ext cx="10480796" cy="13952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 </a:t>
            </a:r>
            <a:r>
              <a:rPr lang="en-US" sz="2800" b="0" i="0" u="none" strike="noStrike" dirty="0" smtClean="0">
                <a:solidFill>
                  <a:schemeClr val="lt1"/>
                </a:solidFill>
                <a:latin typeface="Calibri"/>
                <a:ea typeface="Calibri"/>
                <a:cs typeface="Calibri"/>
                <a:sym typeface="Calibri"/>
              </a:rPr>
              <a:t>1. </a:t>
            </a:r>
            <a:r>
              <a:rPr lang="en-US" sz="2800" dirty="0" smtClean="0">
                <a:solidFill>
                  <a:schemeClr val="lt1"/>
                </a:solidFill>
                <a:latin typeface="Calibri"/>
                <a:ea typeface="Calibri"/>
                <a:cs typeface="Calibri"/>
                <a:sym typeface="Calibri"/>
              </a:rPr>
              <a:t>Tom said: </a:t>
            </a:r>
            <a:r>
              <a:rPr lang="en-US" sz="2800" b="0" i="0" u="none" strike="noStrike" dirty="0" smtClean="0">
                <a:solidFill>
                  <a:schemeClr val="lt1"/>
                </a:solidFill>
                <a:latin typeface="Calibri"/>
                <a:ea typeface="Calibri"/>
                <a:cs typeface="Calibri"/>
                <a:sym typeface="Calibri"/>
              </a:rPr>
              <a:t>"He </a:t>
            </a:r>
            <a:r>
              <a:rPr lang="en-US" sz="2800" b="0" i="0" u="none" strike="noStrike" dirty="0">
                <a:solidFill>
                  <a:schemeClr val="lt1"/>
                </a:solidFill>
                <a:latin typeface="Calibri"/>
                <a:ea typeface="Calibri"/>
                <a:cs typeface="Calibri"/>
                <a:sym typeface="Calibri"/>
              </a:rPr>
              <a:t>works in a bank."</a:t>
            </a:r>
            <a:endParaRPr sz="2800" b="0" i="0" u="none" strike="noStrike" dirty="0">
              <a:solidFill>
                <a:schemeClr val="lt1"/>
              </a:solidFill>
              <a:latin typeface="Calibri"/>
              <a:ea typeface="Calibri"/>
              <a:cs typeface="Calibri"/>
              <a:sym typeface="Calibri"/>
            </a:endParaRPr>
          </a:p>
        </p:txBody>
      </p:sp>
      <p:sp>
        <p:nvSpPr>
          <p:cNvPr id="728" name="Google Shape;728;p45"/>
          <p:cNvSpPr/>
          <p:nvPr/>
        </p:nvSpPr>
        <p:spPr>
          <a:xfrm>
            <a:off x="768882" y="1654985"/>
            <a:ext cx="10480796" cy="143784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dirty="0">
                <a:solidFill>
                  <a:schemeClr val="lt1"/>
                </a:solidFill>
                <a:latin typeface="Calibri"/>
                <a:ea typeface="Calibri"/>
                <a:cs typeface="Calibri"/>
                <a:sym typeface="Calibri"/>
              </a:rPr>
              <a:t>Rewrite </a:t>
            </a:r>
            <a:r>
              <a:rPr lang="en-US" sz="2400" dirty="0" smtClean="0">
                <a:solidFill>
                  <a:schemeClr val="lt1"/>
                </a:solidFill>
                <a:latin typeface="Calibri"/>
                <a:ea typeface="Calibri"/>
                <a:cs typeface="Calibri"/>
                <a:sym typeface="Calibri"/>
              </a:rPr>
              <a:t>the s</a:t>
            </a:r>
            <a:r>
              <a:rPr lang="en-US" sz="2400" b="0" i="0" u="none" strike="noStrike" dirty="0" smtClean="0">
                <a:solidFill>
                  <a:schemeClr val="lt1"/>
                </a:solidFill>
                <a:latin typeface="Calibri"/>
                <a:ea typeface="Calibri"/>
                <a:cs typeface="Calibri"/>
                <a:sym typeface="Calibri"/>
              </a:rPr>
              <a:t>entences </a:t>
            </a:r>
            <a:r>
              <a:rPr lang="en-US" sz="2400" b="0" i="0" u="none" strike="noStrike" dirty="0">
                <a:solidFill>
                  <a:schemeClr val="lt1"/>
                </a:solidFill>
                <a:latin typeface="Calibri"/>
                <a:ea typeface="Calibri"/>
                <a:cs typeface="Calibri"/>
                <a:sym typeface="Calibri"/>
              </a:rPr>
              <a:t>in </a:t>
            </a:r>
            <a:r>
              <a:rPr lang="en-US" sz="2400" b="0" i="0" u="none" strike="noStrike" dirty="0" smtClean="0">
                <a:solidFill>
                  <a:schemeClr val="lt1"/>
                </a:solidFill>
                <a:latin typeface="Calibri"/>
                <a:ea typeface="Calibri"/>
                <a:cs typeface="Calibri"/>
                <a:sym typeface="Calibri"/>
              </a:rPr>
              <a:t>Reported Speech.</a:t>
            </a:r>
            <a:endParaRPr dirty="0"/>
          </a:p>
          <a:p>
            <a:pPr marL="0" marR="0" lvl="0" indent="0" algn="just" rtl="0">
              <a:lnSpc>
                <a:spcPct val="100000"/>
              </a:lnSpc>
              <a:spcBef>
                <a:spcPts val="0"/>
              </a:spcBef>
              <a:spcAft>
                <a:spcPts val="0"/>
              </a:spcAft>
              <a:buNone/>
            </a:pPr>
            <a:r>
              <a:rPr lang="ka-GE" sz="2400" dirty="0" smtClean="0">
                <a:solidFill>
                  <a:schemeClr val="lt1"/>
                </a:solidFill>
                <a:latin typeface="Calibri"/>
                <a:ea typeface="Calibri"/>
                <a:cs typeface="Calibri"/>
                <a:sym typeface="Calibri"/>
              </a:rPr>
              <a:t>გადაიყვანეთ</a:t>
            </a:r>
            <a:r>
              <a:rPr lang="en-US" sz="2400" b="0" i="0" u="none" strike="noStrike" dirty="0" smtClean="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წინადადებები</a:t>
            </a:r>
            <a:r>
              <a:rPr lang="en-US" sz="2400" b="0" i="0" u="none" strike="noStrike" dirty="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ირიბ</a:t>
            </a:r>
            <a:r>
              <a:rPr lang="en-US" sz="2400" b="0" i="0" u="none" strike="noStrike" dirty="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თქმაში</a:t>
            </a:r>
            <a:r>
              <a:rPr lang="en-US" sz="2400" b="0" i="0" u="none" strike="noStrike" dirty="0">
                <a:solidFill>
                  <a:schemeClr val="lt1"/>
                </a:solidFill>
                <a:latin typeface="Calibri"/>
                <a:ea typeface="Calibri"/>
                <a:cs typeface="Calibri"/>
                <a:sym typeface="Calibri"/>
              </a:rPr>
              <a:t>. </a:t>
            </a:r>
            <a:endParaRPr dirty="0"/>
          </a:p>
        </p:txBody>
      </p:sp>
      <p:sp>
        <p:nvSpPr>
          <p:cNvPr id="729" name="Google Shape;729;p45"/>
          <p:cNvSpPr/>
          <p:nvPr/>
        </p:nvSpPr>
        <p:spPr>
          <a:xfrm>
            <a:off x="768882" y="5057995"/>
            <a:ext cx="10480796" cy="13952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400" b="0" i="1" u="none" strike="noStrike" dirty="0" smtClean="0">
                <a:solidFill>
                  <a:srgbClr val="FFC000"/>
                </a:solidFill>
                <a:latin typeface="Calibri"/>
                <a:ea typeface="Calibri"/>
                <a:cs typeface="Calibri"/>
                <a:sym typeface="Calibri"/>
              </a:rPr>
              <a:t>Tom </a:t>
            </a:r>
            <a:r>
              <a:rPr lang="en-US" sz="2400" b="0" i="1" u="none" strike="noStrike" dirty="0">
                <a:solidFill>
                  <a:srgbClr val="FFC000"/>
                </a:solidFill>
                <a:latin typeface="Calibri"/>
                <a:ea typeface="Calibri"/>
                <a:cs typeface="Calibri"/>
                <a:sym typeface="Calibri"/>
              </a:rPr>
              <a:t>said that he worked in a bank.</a:t>
            </a:r>
            <a:endParaRPr sz="2400" b="0" i="1" u="none" strike="noStrike" dirty="0">
              <a:solidFill>
                <a:srgbClr val="FFC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46"/>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736" name="Google Shape;736;p46"/>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737" name="Google Shape;737;p46"/>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738" name="Google Shape;738;p46"/>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739" name="Google Shape;739;p46"/>
          <p:cNvPicPr preferRelativeResize="0"/>
          <p:nvPr/>
        </p:nvPicPr>
        <p:blipFill rotWithShape="1">
          <a:blip r:embed="rId3">
            <a:alphaModFix/>
          </a:blip>
          <a:srcRect/>
          <a:stretch/>
        </p:blipFill>
        <p:spPr>
          <a:xfrm>
            <a:off x="768882" y="393331"/>
            <a:ext cx="2164081" cy="968991"/>
          </a:xfrm>
          <a:prstGeom prst="rect">
            <a:avLst/>
          </a:prstGeom>
          <a:noFill/>
          <a:ln>
            <a:noFill/>
          </a:ln>
        </p:spPr>
      </p:pic>
      <p:pic>
        <p:nvPicPr>
          <p:cNvPr id="740" name="Google Shape;740;p46"/>
          <p:cNvPicPr preferRelativeResize="0"/>
          <p:nvPr/>
        </p:nvPicPr>
        <p:blipFill rotWithShape="1">
          <a:blip r:embed="rId4">
            <a:alphaModFix/>
          </a:blip>
          <a:srcRect/>
          <a:stretch/>
        </p:blipFill>
        <p:spPr>
          <a:xfrm>
            <a:off x="2932963" y="393330"/>
            <a:ext cx="2376972" cy="968991"/>
          </a:xfrm>
          <a:prstGeom prst="rect">
            <a:avLst/>
          </a:prstGeom>
          <a:noFill/>
          <a:ln>
            <a:noFill/>
          </a:ln>
        </p:spPr>
      </p:pic>
      <p:sp>
        <p:nvSpPr>
          <p:cNvPr id="741" name="Google Shape;741;p46"/>
          <p:cNvSpPr/>
          <p:nvPr/>
        </p:nvSpPr>
        <p:spPr>
          <a:xfrm>
            <a:off x="7478828" y="393334"/>
            <a:ext cx="3770850"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Grammar </a:t>
            </a:r>
            <a:endParaRPr sz="2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გრამატიკა</a:t>
            </a:r>
            <a:endParaRPr sz="2800" b="0" i="0" u="none" strike="noStrike">
              <a:solidFill>
                <a:schemeClr val="lt1"/>
              </a:solidFill>
              <a:latin typeface="Calibri"/>
              <a:ea typeface="Calibri"/>
              <a:cs typeface="Calibri"/>
              <a:sym typeface="Calibri"/>
            </a:endParaRPr>
          </a:p>
        </p:txBody>
      </p:sp>
      <p:sp>
        <p:nvSpPr>
          <p:cNvPr id="742" name="Google Shape;742;p46"/>
          <p:cNvSpPr/>
          <p:nvPr/>
        </p:nvSpPr>
        <p:spPr>
          <a:xfrm>
            <a:off x="768882" y="3369508"/>
            <a:ext cx="10480796" cy="13952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dirty="0" smtClean="0">
                <a:solidFill>
                  <a:schemeClr val="lt1"/>
                </a:solidFill>
                <a:latin typeface="Calibri"/>
                <a:ea typeface="Calibri"/>
                <a:cs typeface="Calibri"/>
                <a:sym typeface="Calibri"/>
              </a:rPr>
              <a:t>2. She said: "I have </a:t>
            </a:r>
            <a:r>
              <a:rPr lang="en-US" sz="2800" b="0" i="0" u="none" strike="noStrike" dirty="0">
                <a:solidFill>
                  <a:schemeClr val="lt1"/>
                </a:solidFill>
                <a:latin typeface="Calibri"/>
                <a:ea typeface="Calibri"/>
                <a:cs typeface="Calibri"/>
                <a:sym typeface="Calibri"/>
              </a:rPr>
              <a:t>never been there before."</a:t>
            </a:r>
            <a:endParaRPr sz="2800" b="0" i="0" u="none" strike="noStrike" dirty="0">
              <a:solidFill>
                <a:schemeClr val="lt1"/>
              </a:solidFill>
              <a:latin typeface="Calibri"/>
              <a:ea typeface="Calibri"/>
              <a:cs typeface="Calibri"/>
              <a:sym typeface="Calibri"/>
            </a:endParaRPr>
          </a:p>
        </p:txBody>
      </p:sp>
      <p:sp>
        <p:nvSpPr>
          <p:cNvPr id="744" name="Google Shape;744;p46"/>
          <p:cNvSpPr/>
          <p:nvPr/>
        </p:nvSpPr>
        <p:spPr>
          <a:xfrm>
            <a:off x="768882" y="5057995"/>
            <a:ext cx="10480796" cy="13952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400" b="0" i="1" u="none" strike="noStrike" dirty="0">
                <a:solidFill>
                  <a:srgbClr val="FFC000"/>
                </a:solidFill>
                <a:latin typeface="Calibri"/>
                <a:ea typeface="Calibri"/>
                <a:cs typeface="Calibri"/>
                <a:sym typeface="Calibri"/>
              </a:rPr>
              <a:t>She said that she had never been there before. </a:t>
            </a:r>
            <a:endParaRPr sz="2400" b="0" i="1" u="none" strike="noStrike" dirty="0">
              <a:solidFill>
                <a:srgbClr val="FFC000"/>
              </a:solidFill>
              <a:latin typeface="Calibri"/>
              <a:ea typeface="Calibri"/>
              <a:cs typeface="Calibri"/>
              <a:sym typeface="Calibri"/>
            </a:endParaRPr>
          </a:p>
        </p:txBody>
      </p:sp>
      <p:sp>
        <p:nvSpPr>
          <p:cNvPr id="745" name="Google Shape;745;p46"/>
          <p:cNvSpPr/>
          <p:nvPr/>
        </p:nvSpPr>
        <p:spPr>
          <a:xfrm>
            <a:off x="852055" y="4873051"/>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3" name="Google Shape;728;p45"/>
          <p:cNvSpPr/>
          <p:nvPr/>
        </p:nvSpPr>
        <p:spPr>
          <a:xfrm>
            <a:off x="768882" y="1654985"/>
            <a:ext cx="10480796" cy="143784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dirty="0">
                <a:solidFill>
                  <a:schemeClr val="lt1"/>
                </a:solidFill>
                <a:latin typeface="Calibri"/>
                <a:ea typeface="Calibri"/>
                <a:cs typeface="Calibri"/>
                <a:sym typeface="Calibri"/>
              </a:rPr>
              <a:t>Rewrite </a:t>
            </a:r>
            <a:r>
              <a:rPr lang="en-US" sz="2400" b="0" i="0" u="none" strike="noStrike" dirty="0" smtClean="0">
                <a:solidFill>
                  <a:schemeClr val="lt1"/>
                </a:solidFill>
                <a:latin typeface="Calibri"/>
                <a:ea typeface="Calibri"/>
                <a:cs typeface="Calibri"/>
                <a:sym typeface="Calibri"/>
              </a:rPr>
              <a:t>the sentences </a:t>
            </a:r>
            <a:r>
              <a:rPr lang="en-US" sz="2400" b="0" i="0" u="none" strike="noStrike" dirty="0">
                <a:solidFill>
                  <a:schemeClr val="lt1"/>
                </a:solidFill>
                <a:latin typeface="Calibri"/>
                <a:ea typeface="Calibri"/>
                <a:cs typeface="Calibri"/>
                <a:sym typeface="Calibri"/>
              </a:rPr>
              <a:t>in </a:t>
            </a:r>
            <a:r>
              <a:rPr lang="en-US" sz="2400" b="0" i="0" u="none" strike="noStrike" dirty="0" smtClean="0">
                <a:solidFill>
                  <a:schemeClr val="lt1"/>
                </a:solidFill>
                <a:latin typeface="Calibri"/>
                <a:ea typeface="Calibri"/>
                <a:cs typeface="Calibri"/>
                <a:sym typeface="Calibri"/>
              </a:rPr>
              <a:t>Reported Speech.</a:t>
            </a:r>
            <a:endParaRPr dirty="0"/>
          </a:p>
          <a:p>
            <a:pPr marL="0" marR="0" lvl="0" indent="0" algn="just" rtl="0">
              <a:lnSpc>
                <a:spcPct val="100000"/>
              </a:lnSpc>
              <a:spcBef>
                <a:spcPts val="0"/>
              </a:spcBef>
              <a:spcAft>
                <a:spcPts val="0"/>
              </a:spcAft>
              <a:buNone/>
            </a:pPr>
            <a:r>
              <a:rPr lang="ka-GE" sz="2400" dirty="0" smtClean="0">
                <a:solidFill>
                  <a:schemeClr val="lt1"/>
                </a:solidFill>
                <a:latin typeface="Calibri"/>
                <a:ea typeface="Calibri"/>
                <a:cs typeface="Calibri"/>
                <a:sym typeface="Calibri"/>
              </a:rPr>
              <a:t>გადაიყვანეთ</a:t>
            </a:r>
            <a:r>
              <a:rPr lang="en-US" sz="2400" b="0" i="0" u="none" strike="noStrike" dirty="0" smtClean="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წინადადებები</a:t>
            </a:r>
            <a:r>
              <a:rPr lang="en-US" sz="2400" b="0" i="0" u="none" strike="noStrike" dirty="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ირიბ</a:t>
            </a:r>
            <a:r>
              <a:rPr lang="en-US" sz="2400" b="0" i="0" u="none" strike="noStrike" dirty="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თქმაში</a:t>
            </a:r>
            <a:r>
              <a:rPr lang="en-US" sz="2400" b="0" i="0" u="none" strike="noStrike" dirty="0">
                <a:solidFill>
                  <a:schemeClr val="lt1"/>
                </a:solidFill>
                <a:latin typeface="Calibri"/>
                <a:ea typeface="Calibri"/>
                <a:cs typeface="Calibri"/>
                <a:sym typeface="Calibri"/>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47"/>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752" name="Google Shape;752;p47"/>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753" name="Google Shape;753;p47"/>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754" name="Google Shape;754;p47"/>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755" name="Google Shape;755;p47"/>
          <p:cNvPicPr preferRelativeResize="0"/>
          <p:nvPr/>
        </p:nvPicPr>
        <p:blipFill rotWithShape="1">
          <a:blip r:embed="rId3">
            <a:alphaModFix/>
          </a:blip>
          <a:srcRect/>
          <a:stretch/>
        </p:blipFill>
        <p:spPr>
          <a:xfrm>
            <a:off x="768882" y="393331"/>
            <a:ext cx="2164081" cy="968991"/>
          </a:xfrm>
          <a:prstGeom prst="rect">
            <a:avLst/>
          </a:prstGeom>
          <a:noFill/>
          <a:ln>
            <a:noFill/>
          </a:ln>
        </p:spPr>
      </p:pic>
      <p:pic>
        <p:nvPicPr>
          <p:cNvPr id="756" name="Google Shape;756;p47"/>
          <p:cNvPicPr preferRelativeResize="0"/>
          <p:nvPr/>
        </p:nvPicPr>
        <p:blipFill rotWithShape="1">
          <a:blip r:embed="rId4">
            <a:alphaModFix/>
          </a:blip>
          <a:srcRect/>
          <a:stretch/>
        </p:blipFill>
        <p:spPr>
          <a:xfrm>
            <a:off x="2932963" y="393330"/>
            <a:ext cx="2376972" cy="968991"/>
          </a:xfrm>
          <a:prstGeom prst="rect">
            <a:avLst/>
          </a:prstGeom>
          <a:noFill/>
          <a:ln>
            <a:noFill/>
          </a:ln>
        </p:spPr>
      </p:pic>
      <p:sp>
        <p:nvSpPr>
          <p:cNvPr id="757" name="Google Shape;757;p47"/>
          <p:cNvSpPr/>
          <p:nvPr/>
        </p:nvSpPr>
        <p:spPr>
          <a:xfrm>
            <a:off x="7478828" y="393334"/>
            <a:ext cx="3770850"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Grammar </a:t>
            </a:r>
            <a:endParaRPr sz="2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გრამატიკა</a:t>
            </a:r>
            <a:endParaRPr sz="2800" b="0" i="0" u="none" strike="noStrike">
              <a:solidFill>
                <a:schemeClr val="lt1"/>
              </a:solidFill>
              <a:latin typeface="Calibri"/>
              <a:ea typeface="Calibri"/>
              <a:cs typeface="Calibri"/>
              <a:sym typeface="Calibri"/>
            </a:endParaRPr>
          </a:p>
        </p:txBody>
      </p:sp>
      <p:sp>
        <p:nvSpPr>
          <p:cNvPr id="758" name="Google Shape;758;p47"/>
          <p:cNvSpPr/>
          <p:nvPr/>
        </p:nvSpPr>
        <p:spPr>
          <a:xfrm>
            <a:off x="768882" y="3369508"/>
            <a:ext cx="10480796" cy="13952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dirty="0" smtClean="0">
                <a:solidFill>
                  <a:schemeClr val="lt1"/>
                </a:solidFill>
                <a:latin typeface="Calibri"/>
                <a:ea typeface="Calibri"/>
                <a:cs typeface="Calibri"/>
                <a:sym typeface="Calibri"/>
              </a:rPr>
              <a:t>3. Anna </a:t>
            </a:r>
            <a:r>
              <a:rPr lang="en-US" sz="2800" dirty="0" smtClean="0">
                <a:solidFill>
                  <a:schemeClr val="lt1"/>
                </a:solidFill>
                <a:latin typeface="Calibri"/>
                <a:ea typeface="Calibri"/>
                <a:cs typeface="Calibri"/>
                <a:sym typeface="Calibri"/>
              </a:rPr>
              <a:t>said: </a:t>
            </a:r>
            <a:r>
              <a:rPr lang="en-US" sz="2800" b="0" i="0" u="none" strike="noStrike" dirty="0" smtClean="0">
                <a:solidFill>
                  <a:schemeClr val="lt1"/>
                </a:solidFill>
                <a:latin typeface="Calibri"/>
                <a:ea typeface="Calibri"/>
                <a:cs typeface="Calibri"/>
                <a:sym typeface="Calibri"/>
              </a:rPr>
              <a:t>"She's </a:t>
            </a:r>
            <a:r>
              <a:rPr lang="en-US" sz="2800" b="0" i="0" u="none" strike="noStrike" dirty="0">
                <a:solidFill>
                  <a:schemeClr val="lt1"/>
                </a:solidFill>
                <a:latin typeface="Calibri"/>
                <a:ea typeface="Calibri"/>
                <a:cs typeface="Calibri"/>
                <a:sym typeface="Calibri"/>
              </a:rPr>
              <a:t>living in Paris for a few months."</a:t>
            </a:r>
            <a:r>
              <a:rPr lang="en-US" sz="1800" b="0" i="0" u="none" strike="noStrike" dirty="0">
                <a:solidFill>
                  <a:schemeClr val="lt1"/>
                </a:solidFill>
                <a:latin typeface="Calibri"/>
                <a:ea typeface="Calibri"/>
                <a:cs typeface="Calibri"/>
                <a:sym typeface="Calibri"/>
              </a:rPr>
              <a:t/>
            </a:r>
            <a:br>
              <a:rPr lang="en-US" sz="1800" b="0" i="0" u="none" strike="noStrike" dirty="0">
                <a:solidFill>
                  <a:schemeClr val="lt1"/>
                </a:solidFill>
                <a:latin typeface="Calibri"/>
                <a:ea typeface="Calibri"/>
                <a:cs typeface="Calibri"/>
                <a:sym typeface="Calibri"/>
              </a:rPr>
            </a:br>
            <a:endParaRPr sz="2800" b="0" i="0" u="none" strike="noStrike" dirty="0">
              <a:solidFill>
                <a:schemeClr val="lt1"/>
              </a:solidFill>
              <a:latin typeface="Calibri"/>
              <a:ea typeface="Calibri"/>
              <a:cs typeface="Calibri"/>
              <a:sym typeface="Calibri"/>
            </a:endParaRPr>
          </a:p>
        </p:txBody>
      </p:sp>
      <p:sp>
        <p:nvSpPr>
          <p:cNvPr id="760" name="Google Shape;760;p47"/>
          <p:cNvSpPr/>
          <p:nvPr/>
        </p:nvSpPr>
        <p:spPr>
          <a:xfrm>
            <a:off x="768882" y="5057995"/>
            <a:ext cx="10480796" cy="13952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400" b="0" i="1" u="none" strike="noStrike" dirty="0" smtClean="0">
                <a:solidFill>
                  <a:srgbClr val="FFC000"/>
                </a:solidFill>
                <a:latin typeface="Calibri"/>
                <a:ea typeface="Calibri"/>
                <a:cs typeface="Calibri"/>
                <a:sym typeface="Calibri"/>
              </a:rPr>
              <a:t>Anna </a:t>
            </a:r>
            <a:r>
              <a:rPr lang="en-US" sz="2400" b="0" i="1" u="none" strike="noStrike" dirty="0">
                <a:solidFill>
                  <a:srgbClr val="FFC000"/>
                </a:solidFill>
                <a:latin typeface="Calibri"/>
                <a:ea typeface="Calibri"/>
                <a:cs typeface="Calibri"/>
                <a:sym typeface="Calibri"/>
              </a:rPr>
              <a:t>said that she was </a:t>
            </a:r>
            <a:r>
              <a:rPr lang="en-US" sz="2400" b="0" i="1" u="none" strike="noStrike" dirty="0" smtClean="0">
                <a:solidFill>
                  <a:srgbClr val="FFC000"/>
                </a:solidFill>
                <a:latin typeface="Calibri"/>
                <a:ea typeface="Calibri"/>
                <a:cs typeface="Calibri"/>
                <a:sym typeface="Calibri"/>
              </a:rPr>
              <a:t>living </a:t>
            </a:r>
            <a:r>
              <a:rPr lang="en-US" sz="2400" b="0" i="1" u="none" strike="noStrike" dirty="0">
                <a:solidFill>
                  <a:srgbClr val="FFC000"/>
                </a:solidFill>
                <a:latin typeface="Calibri"/>
                <a:ea typeface="Calibri"/>
                <a:cs typeface="Calibri"/>
                <a:sym typeface="Calibri"/>
              </a:rPr>
              <a:t>in Paris for a few months. </a:t>
            </a:r>
            <a:endParaRPr sz="2400" b="0" i="1" u="none" strike="noStrike" dirty="0">
              <a:solidFill>
                <a:srgbClr val="FFC000"/>
              </a:solidFill>
              <a:latin typeface="Calibri"/>
              <a:ea typeface="Calibri"/>
              <a:cs typeface="Calibri"/>
              <a:sym typeface="Calibri"/>
            </a:endParaRPr>
          </a:p>
        </p:txBody>
      </p:sp>
      <p:sp>
        <p:nvSpPr>
          <p:cNvPr id="761" name="Google Shape;761;p47"/>
          <p:cNvSpPr/>
          <p:nvPr/>
        </p:nvSpPr>
        <p:spPr>
          <a:xfrm>
            <a:off x="852055" y="4873051"/>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762" name="Google Shape;762;p47"/>
          <p:cNvSpPr/>
          <p:nvPr/>
        </p:nvSpPr>
        <p:spPr>
          <a:xfrm>
            <a:off x="838200" y="381635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4" name="Google Shape;728;p45"/>
          <p:cNvSpPr/>
          <p:nvPr/>
        </p:nvSpPr>
        <p:spPr>
          <a:xfrm>
            <a:off x="768882" y="1654985"/>
            <a:ext cx="10480796" cy="143784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dirty="0">
                <a:solidFill>
                  <a:schemeClr val="lt1"/>
                </a:solidFill>
                <a:latin typeface="Calibri"/>
                <a:ea typeface="Calibri"/>
                <a:cs typeface="Calibri"/>
                <a:sym typeface="Calibri"/>
              </a:rPr>
              <a:t>Rewrite </a:t>
            </a:r>
            <a:r>
              <a:rPr lang="en-US" sz="2400" b="0" i="0" u="none" strike="noStrike" dirty="0" smtClean="0">
                <a:solidFill>
                  <a:schemeClr val="lt1"/>
                </a:solidFill>
                <a:latin typeface="Calibri"/>
                <a:ea typeface="Calibri"/>
                <a:cs typeface="Calibri"/>
                <a:sym typeface="Calibri"/>
              </a:rPr>
              <a:t>the sentences </a:t>
            </a:r>
            <a:r>
              <a:rPr lang="en-US" sz="2400" b="0" i="0" u="none" strike="noStrike" dirty="0">
                <a:solidFill>
                  <a:schemeClr val="lt1"/>
                </a:solidFill>
                <a:latin typeface="Calibri"/>
                <a:ea typeface="Calibri"/>
                <a:cs typeface="Calibri"/>
                <a:sym typeface="Calibri"/>
              </a:rPr>
              <a:t>in </a:t>
            </a:r>
            <a:r>
              <a:rPr lang="en-US" sz="2400" b="0" i="0" u="none" strike="noStrike" dirty="0" smtClean="0">
                <a:solidFill>
                  <a:schemeClr val="lt1"/>
                </a:solidFill>
                <a:latin typeface="Calibri"/>
                <a:ea typeface="Calibri"/>
                <a:cs typeface="Calibri"/>
                <a:sym typeface="Calibri"/>
              </a:rPr>
              <a:t>Reported Speech.</a:t>
            </a:r>
            <a:endParaRPr dirty="0"/>
          </a:p>
          <a:p>
            <a:pPr marL="0" marR="0" lvl="0" indent="0" algn="just" rtl="0">
              <a:lnSpc>
                <a:spcPct val="100000"/>
              </a:lnSpc>
              <a:spcBef>
                <a:spcPts val="0"/>
              </a:spcBef>
              <a:spcAft>
                <a:spcPts val="0"/>
              </a:spcAft>
              <a:buNone/>
            </a:pPr>
            <a:r>
              <a:rPr lang="ka-GE" sz="2400" dirty="0" smtClean="0">
                <a:solidFill>
                  <a:schemeClr val="lt1"/>
                </a:solidFill>
                <a:latin typeface="Calibri"/>
                <a:ea typeface="Calibri"/>
                <a:cs typeface="Calibri"/>
                <a:sym typeface="Calibri"/>
              </a:rPr>
              <a:t>გადაიყვანეთ</a:t>
            </a:r>
            <a:r>
              <a:rPr lang="en-US" sz="2400" b="0" i="0" u="none" strike="noStrike" dirty="0" smtClean="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წინადადებები</a:t>
            </a:r>
            <a:r>
              <a:rPr lang="en-US" sz="2400" b="0" i="0" u="none" strike="noStrike" dirty="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ირიბ</a:t>
            </a:r>
            <a:r>
              <a:rPr lang="en-US" sz="2400" b="0" i="0" u="none" strike="noStrike" dirty="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თქმაში</a:t>
            </a:r>
            <a:r>
              <a:rPr lang="en-US" sz="2400" b="0" i="0" u="none" strike="noStrike" dirty="0">
                <a:solidFill>
                  <a:schemeClr val="lt1"/>
                </a:solidFill>
                <a:latin typeface="Calibri"/>
                <a:ea typeface="Calibri"/>
                <a:cs typeface="Calibri"/>
                <a:sym typeface="Calibri"/>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48"/>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a:solidFill>
                  <a:schemeClr val="dk1"/>
                </a:solidFill>
                <a:latin typeface="Calibri"/>
                <a:ea typeface="Calibri"/>
                <a:cs typeface="Calibri"/>
                <a:sym typeface="Calibri"/>
              </a:rPr>
              <a:t> </a:t>
            </a:r>
            <a:endParaRPr sz="3600" b="0" i="0" u="none" strike="noStrike">
              <a:solidFill>
                <a:schemeClr val="dk1"/>
              </a:solidFill>
              <a:latin typeface="Calibri"/>
              <a:ea typeface="Calibri"/>
              <a:cs typeface="Calibri"/>
              <a:sym typeface="Calibri"/>
            </a:endParaRPr>
          </a:p>
        </p:txBody>
      </p:sp>
      <p:sp>
        <p:nvSpPr>
          <p:cNvPr id="769" name="Google Shape;769;p48"/>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770" name="Google Shape;770;p48"/>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a:solidFill>
                <a:schemeClr val="dk1"/>
              </a:solidFill>
              <a:latin typeface="Calibri"/>
              <a:ea typeface="Calibri"/>
              <a:cs typeface="Calibri"/>
              <a:sym typeface="Calibri"/>
            </a:endParaRPr>
          </a:p>
        </p:txBody>
      </p:sp>
      <p:sp>
        <p:nvSpPr>
          <p:cNvPr id="771" name="Google Shape;771;p48"/>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pic>
        <p:nvPicPr>
          <p:cNvPr id="772" name="Google Shape;772;p48"/>
          <p:cNvPicPr preferRelativeResize="0"/>
          <p:nvPr/>
        </p:nvPicPr>
        <p:blipFill rotWithShape="1">
          <a:blip r:embed="rId3">
            <a:alphaModFix/>
          </a:blip>
          <a:srcRect/>
          <a:stretch/>
        </p:blipFill>
        <p:spPr>
          <a:xfrm>
            <a:off x="768882" y="393331"/>
            <a:ext cx="2164081" cy="968991"/>
          </a:xfrm>
          <a:prstGeom prst="rect">
            <a:avLst/>
          </a:prstGeom>
          <a:noFill/>
          <a:ln>
            <a:noFill/>
          </a:ln>
        </p:spPr>
      </p:pic>
      <p:pic>
        <p:nvPicPr>
          <p:cNvPr id="773" name="Google Shape;773;p48"/>
          <p:cNvPicPr preferRelativeResize="0"/>
          <p:nvPr/>
        </p:nvPicPr>
        <p:blipFill rotWithShape="1">
          <a:blip r:embed="rId4">
            <a:alphaModFix/>
          </a:blip>
          <a:srcRect/>
          <a:stretch/>
        </p:blipFill>
        <p:spPr>
          <a:xfrm>
            <a:off x="2932963" y="393330"/>
            <a:ext cx="2376972" cy="968991"/>
          </a:xfrm>
          <a:prstGeom prst="rect">
            <a:avLst/>
          </a:prstGeom>
          <a:noFill/>
          <a:ln>
            <a:noFill/>
          </a:ln>
        </p:spPr>
      </p:pic>
      <p:sp>
        <p:nvSpPr>
          <p:cNvPr id="774" name="Google Shape;774;p48"/>
          <p:cNvSpPr/>
          <p:nvPr/>
        </p:nvSpPr>
        <p:spPr>
          <a:xfrm>
            <a:off x="7478828" y="393334"/>
            <a:ext cx="3770850" cy="9689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Grammar </a:t>
            </a:r>
            <a:endParaRPr sz="2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გრამატიკა</a:t>
            </a:r>
            <a:endParaRPr sz="2800" b="0" i="0" u="none" strike="noStrike">
              <a:solidFill>
                <a:schemeClr val="lt1"/>
              </a:solidFill>
              <a:latin typeface="Calibri"/>
              <a:ea typeface="Calibri"/>
              <a:cs typeface="Calibri"/>
              <a:sym typeface="Calibri"/>
            </a:endParaRPr>
          </a:p>
        </p:txBody>
      </p:sp>
      <p:sp>
        <p:nvSpPr>
          <p:cNvPr id="775" name="Google Shape;775;p48"/>
          <p:cNvSpPr/>
          <p:nvPr/>
        </p:nvSpPr>
        <p:spPr>
          <a:xfrm>
            <a:off x="768882" y="3369508"/>
            <a:ext cx="10480796" cy="13952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dirty="0" smtClean="0">
                <a:solidFill>
                  <a:schemeClr val="lt1"/>
                </a:solidFill>
                <a:latin typeface="Calibri"/>
                <a:ea typeface="Calibri"/>
                <a:cs typeface="Calibri"/>
                <a:sym typeface="Calibri"/>
              </a:rPr>
              <a:t>4. She said: "I'll </a:t>
            </a:r>
            <a:r>
              <a:rPr lang="en-US" sz="2800" b="0" i="0" u="none" strike="noStrike" dirty="0">
                <a:solidFill>
                  <a:schemeClr val="lt1"/>
                </a:solidFill>
                <a:latin typeface="Calibri"/>
                <a:ea typeface="Calibri"/>
                <a:cs typeface="Calibri"/>
                <a:sym typeface="Calibri"/>
              </a:rPr>
              <a:t>do the washing-up later."</a:t>
            </a:r>
            <a:endParaRPr sz="4000" b="0" i="0" u="none" strike="noStrike" dirty="0">
              <a:solidFill>
                <a:schemeClr val="lt1"/>
              </a:solidFill>
              <a:latin typeface="Calibri"/>
              <a:ea typeface="Calibri"/>
              <a:cs typeface="Calibri"/>
              <a:sym typeface="Calibri"/>
            </a:endParaRPr>
          </a:p>
        </p:txBody>
      </p:sp>
      <p:sp>
        <p:nvSpPr>
          <p:cNvPr id="777" name="Google Shape;777;p48"/>
          <p:cNvSpPr/>
          <p:nvPr/>
        </p:nvSpPr>
        <p:spPr>
          <a:xfrm>
            <a:off x="768882" y="5057995"/>
            <a:ext cx="10480796" cy="13952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400" b="0" i="1" u="none" strike="noStrike" dirty="0">
                <a:solidFill>
                  <a:srgbClr val="FFC000"/>
                </a:solidFill>
                <a:latin typeface="Calibri"/>
                <a:ea typeface="Calibri"/>
                <a:cs typeface="Calibri"/>
                <a:sym typeface="Calibri"/>
              </a:rPr>
              <a:t>She said that she would do the washing-up later. </a:t>
            </a:r>
            <a:endParaRPr sz="2400" b="0" i="1" u="none" strike="noStrike" dirty="0">
              <a:solidFill>
                <a:srgbClr val="FFC000"/>
              </a:solidFill>
              <a:latin typeface="Calibri"/>
              <a:ea typeface="Calibri"/>
              <a:cs typeface="Calibri"/>
              <a:sym typeface="Calibri"/>
            </a:endParaRPr>
          </a:p>
        </p:txBody>
      </p:sp>
      <p:sp>
        <p:nvSpPr>
          <p:cNvPr id="778" name="Google Shape;778;p48"/>
          <p:cNvSpPr/>
          <p:nvPr/>
        </p:nvSpPr>
        <p:spPr>
          <a:xfrm>
            <a:off x="852055" y="4873051"/>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779" name="Google Shape;779;p48"/>
          <p:cNvSpPr/>
          <p:nvPr/>
        </p:nvSpPr>
        <p:spPr>
          <a:xfrm>
            <a:off x="838200" y="381635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780" name="Google Shape;780;p48"/>
          <p:cNvSpPr/>
          <p:nvPr/>
        </p:nvSpPr>
        <p:spPr>
          <a:xfrm>
            <a:off x="768882" y="4117882"/>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5" name="Google Shape;728;p45"/>
          <p:cNvSpPr/>
          <p:nvPr/>
        </p:nvSpPr>
        <p:spPr>
          <a:xfrm>
            <a:off x="768882" y="1654985"/>
            <a:ext cx="10480796" cy="143784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dirty="0">
                <a:solidFill>
                  <a:schemeClr val="lt1"/>
                </a:solidFill>
                <a:latin typeface="Calibri"/>
                <a:ea typeface="Calibri"/>
                <a:cs typeface="Calibri"/>
                <a:sym typeface="Calibri"/>
              </a:rPr>
              <a:t>Rewrite </a:t>
            </a:r>
            <a:r>
              <a:rPr lang="en-US" sz="2400" dirty="0" smtClean="0">
                <a:solidFill>
                  <a:schemeClr val="lt1"/>
                </a:solidFill>
                <a:latin typeface="Calibri"/>
                <a:ea typeface="Calibri"/>
                <a:cs typeface="Calibri"/>
                <a:sym typeface="Calibri"/>
              </a:rPr>
              <a:t>the </a:t>
            </a:r>
            <a:r>
              <a:rPr lang="en-US" sz="2400" b="0" i="0" u="none" strike="noStrike" dirty="0" smtClean="0">
                <a:solidFill>
                  <a:schemeClr val="lt1"/>
                </a:solidFill>
                <a:latin typeface="Calibri"/>
                <a:ea typeface="Calibri"/>
                <a:cs typeface="Calibri"/>
                <a:sym typeface="Calibri"/>
              </a:rPr>
              <a:t>sentences </a:t>
            </a:r>
            <a:r>
              <a:rPr lang="en-US" sz="2400" b="0" i="0" u="none" strike="noStrike" dirty="0">
                <a:solidFill>
                  <a:schemeClr val="lt1"/>
                </a:solidFill>
                <a:latin typeface="Calibri"/>
                <a:ea typeface="Calibri"/>
                <a:cs typeface="Calibri"/>
                <a:sym typeface="Calibri"/>
              </a:rPr>
              <a:t>in </a:t>
            </a:r>
            <a:r>
              <a:rPr lang="en-US" sz="2400" b="0" i="0" u="none" strike="noStrike" dirty="0" smtClean="0">
                <a:solidFill>
                  <a:schemeClr val="lt1"/>
                </a:solidFill>
                <a:latin typeface="Calibri"/>
                <a:ea typeface="Calibri"/>
                <a:cs typeface="Calibri"/>
                <a:sym typeface="Calibri"/>
              </a:rPr>
              <a:t>Reported Speech.</a:t>
            </a:r>
            <a:endParaRPr dirty="0"/>
          </a:p>
          <a:p>
            <a:pPr marL="0" marR="0" lvl="0" indent="0" algn="just" rtl="0">
              <a:lnSpc>
                <a:spcPct val="100000"/>
              </a:lnSpc>
              <a:spcBef>
                <a:spcPts val="0"/>
              </a:spcBef>
              <a:spcAft>
                <a:spcPts val="0"/>
              </a:spcAft>
              <a:buNone/>
            </a:pPr>
            <a:r>
              <a:rPr lang="ka-GE" sz="2400" dirty="0" smtClean="0">
                <a:solidFill>
                  <a:schemeClr val="lt1"/>
                </a:solidFill>
                <a:latin typeface="Calibri"/>
                <a:ea typeface="Calibri"/>
                <a:cs typeface="Calibri"/>
                <a:sym typeface="Calibri"/>
              </a:rPr>
              <a:t>გადაიყვანეთ</a:t>
            </a:r>
            <a:r>
              <a:rPr lang="en-US" sz="2400" b="0" i="0" u="none" strike="noStrike" dirty="0" smtClean="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წინადადებები</a:t>
            </a:r>
            <a:r>
              <a:rPr lang="en-US" sz="2400" b="0" i="0" u="none" strike="noStrike" dirty="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ირიბ</a:t>
            </a:r>
            <a:r>
              <a:rPr lang="en-US" sz="2400" b="0" i="0" u="none" strike="noStrike" dirty="0">
                <a:solidFill>
                  <a:schemeClr val="lt1"/>
                </a:solidFill>
                <a:latin typeface="Calibri"/>
                <a:ea typeface="Calibri"/>
                <a:cs typeface="Calibri"/>
                <a:sym typeface="Calibri"/>
              </a:rPr>
              <a:t> </a:t>
            </a:r>
            <a:r>
              <a:rPr lang="en-US" sz="2400" b="0" i="0" u="none" strike="noStrike" dirty="0" err="1">
                <a:solidFill>
                  <a:schemeClr val="lt1"/>
                </a:solidFill>
                <a:latin typeface="Calibri"/>
                <a:ea typeface="Calibri"/>
                <a:cs typeface="Calibri"/>
                <a:sym typeface="Calibri"/>
              </a:rPr>
              <a:t>თქმაში</a:t>
            </a:r>
            <a:r>
              <a:rPr lang="en-US" sz="2400" b="0" i="0" u="none" strike="noStrike" dirty="0">
                <a:solidFill>
                  <a:schemeClr val="lt1"/>
                </a:solidFill>
                <a:latin typeface="Calibri"/>
                <a:ea typeface="Calibri"/>
                <a:cs typeface="Calibri"/>
                <a:sym typeface="Calibri"/>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grpSp>
        <p:nvGrpSpPr>
          <p:cNvPr id="785" name="Google Shape;785;p49"/>
          <p:cNvGrpSpPr/>
          <p:nvPr/>
        </p:nvGrpSpPr>
        <p:grpSpPr>
          <a:xfrm>
            <a:off x="388906" y="2532172"/>
            <a:ext cx="6253054" cy="3308382"/>
            <a:chOff x="-404278" y="239928"/>
            <a:chExt cx="7136292" cy="1667482"/>
          </a:xfrm>
        </p:grpSpPr>
        <p:sp>
          <p:nvSpPr>
            <p:cNvPr id="786" name="Google Shape;786;p49"/>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Merriweather"/>
                <a:ea typeface="Merriweather"/>
                <a:cs typeface="Merriweather"/>
                <a:sym typeface="Merriweather"/>
              </a:endParaRPr>
            </a:p>
          </p:txBody>
        </p:sp>
        <p:sp>
          <p:nvSpPr>
            <p:cNvPr id="787" name="Google Shape;787;p49"/>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a:solidFill>
                    <a:schemeClr val="lt1"/>
                  </a:solidFill>
                  <a:latin typeface="Calibri"/>
                  <a:ea typeface="Calibri"/>
                  <a:cs typeface="Calibri"/>
                  <a:sym typeface="Calibri"/>
                </a:rPr>
                <a:t>Vocabulary</a:t>
              </a:r>
              <a:endParaRPr sz="2400" b="0" i="0" u="none" strike="noStrike" cap="none">
                <a:solidFill>
                  <a:schemeClr val="lt1"/>
                </a:solidFill>
                <a:latin typeface="Calibri"/>
                <a:ea typeface="Calibri"/>
                <a:cs typeface="Calibri"/>
                <a:sym typeface="Calibri"/>
              </a:endParaRPr>
            </a:p>
          </p:txBody>
        </p:sp>
        <p:sp>
          <p:nvSpPr>
            <p:cNvPr id="788" name="Google Shape;788;p49"/>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Merriweather"/>
                <a:ea typeface="Merriweather"/>
                <a:cs typeface="Merriweather"/>
                <a:sym typeface="Merriweather"/>
              </a:endParaRPr>
            </a:p>
          </p:txBody>
        </p:sp>
        <p:sp>
          <p:nvSpPr>
            <p:cNvPr id="789" name="Google Shape;789;p49"/>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Merriweather"/>
                <a:ea typeface="Merriweather"/>
                <a:cs typeface="Merriweather"/>
                <a:sym typeface="Merriweather"/>
              </a:endParaRPr>
            </a:p>
          </p:txBody>
        </p:sp>
        <p:sp>
          <p:nvSpPr>
            <p:cNvPr id="790" name="Google Shape;790;p49"/>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dirty="0" smtClean="0">
                  <a:solidFill>
                    <a:schemeClr val="lt1"/>
                  </a:solidFill>
                  <a:latin typeface="Calibri"/>
                  <a:ea typeface="Calibri"/>
                  <a:cs typeface="Calibri"/>
                  <a:sym typeface="Calibri"/>
                </a:rPr>
                <a:t>Reading about Superstitions</a:t>
              </a:r>
              <a:endParaRPr sz="2400" b="0" i="0" u="none" strike="noStrike" cap="none" dirty="0">
                <a:solidFill>
                  <a:schemeClr val="lt1"/>
                </a:solidFill>
                <a:latin typeface="Calibri"/>
                <a:ea typeface="Calibri"/>
                <a:cs typeface="Calibri"/>
                <a:sym typeface="Calibri"/>
              </a:endParaRPr>
            </a:p>
          </p:txBody>
        </p:sp>
        <p:sp>
          <p:nvSpPr>
            <p:cNvPr id="791" name="Google Shape;791;p49"/>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Merriweather"/>
                <a:ea typeface="Merriweather"/>
                <a:cs typeface="Merriweather"/>
                <a:sym typeface="Merriweather"/>
              </a:endParaRPr>
            </a:p>
          </p:txBody>
        </p:sp>
        <p:sp>
          <p:nvSpPr>
            <p:cNvPr id="792" name="Google Shape;792;p49"/>
            <p:cNvSpPr/>
            <p:nvPr/>
          </p:nvSpPr>
          <p:spPr>
            <a:xfrm>
              <a:off x="85298" y="1482785"/>
              <a:ext cx="5513846" cy="39005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Merriweather"/>
                <a:ea typeface="Merriweather"/>
                <a:cs typeface="Merriweather"/>
                <a:sym typeface="Merriweather"/>
              </a:endParaRPr>
            </a:p>
          </p:txBody>
        </p:sp>
        <p:sp>
          <p:nvSpPr>
            <p:cNvPr id="793" name="Google Shape;793;p49"/>
            <p:cNvSpPr txBox="1"/>
            <p:nvPr/>
          </p:nvSpPr>
          <p:spPr>
            <a:xfrm>
              <a:off x="299434" y="1509910"/>
              <a:ext cx="4963825"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Grammar:</a:t>
              </a:r>
              <a:r>
                <a:rPr lang="en-US" sz="2400" b="0" i="0" u="none" strike="noStrike" dirty="0">
                  <a:solidFill>
                    <a:schemeClr val="lt1"/>
                  </a:solidFill>
                  <a:latin typeface="Calibri"/>
                  <a:ea typeface="Calibri"/>
                  <a:cs typeface="Calibri"/>
                  <a:sym typeface="Calibri"/>
                </a:rPr>
                <a:t> </a:t>
              </a:r>
              <a:r>
                <a:rPr lang="en-US" sz="2400" b="0" i="0" u="none" strike="noStrike" dirty="0" smtClean="0">
                  <a:solidFill>
                    <a:schemeClr val="lt1"/>
                  </a:solidFill>
                  <a:latin typeface="Calibri"/>
                  <a:ea typeface="Calibri"/>
                  <a:cs typeface="Calibri"/>
                  <a:sym typeface="Calibri"/>
                </a:rPr>
                <a:t>Reported Speech</a:t>
              </a:r>
              <a:endParaRPr sz="2400" b="0" i="0" u="none" strike="noStrike" cap="none" dirty="0">
                <a:solidFill>
                  <a:schemeClr val="lt1"/>
                </a:solidFill>
                <a:latin typeface="Calibri"/>
                <a:ea typeface="Calibri"/>
                <a:cs typeface="Calibri"/>
                <a:sym typeface="Calibri"/>
              </a:endParaRPr>
            </a:p>
          </p:txBody>
        </p:sp>
        <p:sp>
          <p:nvSpPr>
            <p:cNvPr id="794" name="Google Shape;794;p49"/>
            <p:cNvSpPr/>
            <p:nvPr/>
          </p:nvSpPr>
          <p:spPr>
            <a:xfrm>
              <a:off x="-358189" y="1452277"/>
              <a:ext cx="906200" cy="420561"/>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Merriweather"/>
                <a:ea typeface="Merriweather"/>
                <a:cs typeface="Merriweather"/>
                <a:sym typeface="Merriweather"/>
              </a:endParaRPr>
            </a:p>
          </p:txBody>
        </p:sp>
      </p:grpSp>
      <p:sp>
        <p:nvSpPr>
          <p:cNvPr id="795" name="Google Shape;795;p49"/>
          <p:cNvSpPr txBox="1"/>
          <p:nvPr/>
        </p:nvSpPr>
        <p:spPr>
          <a:xfrm>
            <a:off x="5984816" y="2406894"/>
            <a:ext cx="6207184" cy="2751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4000" b="0" i="0" u="none" strike="noStrike">
                <a:solidFill>
                  <a:schemeClr val="lt1"/>
                </a:solidFill>
                <a:latin typeface="Calibri"/>
                <a:ea typeface="Calibri"/>
                <a:cs typeface="Calibri"/>
                <a:sym typeface="Calibri"/>
              </a:rPr>
              <a:t>Superstition</a:t>
            </a:r>
            <a:endParaRPr/>
          </a:p>
          <a:p>
            <a:pPr marL="0" marR="0" lvl="0" indent="0" algn="ctr" rtl="0">
              <a:lnSpc>
                <a:spcPct val="100000"/>
              </a:lnSpc>
              <a:spcBef>
                <a:spcPts val="0"/>
              </a:spcBef>
              <a:spcAft>
                <a:spcPts val="0"/>
              </a:spcAft>
              <a:buNone/>
            </a:pPr>
            <a:r>
              <a:rPr lang="en-US" sz="4000" b="0" i="0" u="none" strike="noStrike">
                <a:solidFill>
                  <a:schemeClr val="lt1"/>
                </a:solidFill>
                <a:latin typeface="Calibri"/>
                <a:ea typeface="Calibri"/>
                <a:cs typeface="Calibri"/>
                <a:sym typeface="Calibri"/>
              </a:rPr>
              <a:t>ცრურწმენები</a:t>
            </a:r>
            <a:endParaRPr/>
          </a:p>
        </p:txBody>
      </p:sp>
      <p:pic>
        <p:nvPicPr>
          <p:cNvPr id="796" name="Google Shape;796;p49"/>
          <p:cNvPicPr preferRelativeResize="0"/>
          <p:nvPr/>
        </p:nvPicPr>
        <p:blipFill rotWithShape="1">
          <a:blip r:embed="rId3">
            <a:alphaModFix/>
          </a:blip>
          <a:srcRect/>
          <a:stretch/>
        </p:blipFill>
        <p:spPr>
          <a:xfrm>
            <a:off x="429291" y="725338"/>
            <a:ext cx="2164081" cy="968991"/>
          </a:xfrm>
          <a:prstGeom prst="rect">
            <a:avLst/>
          </a:prstGeom>
          <a:noFill/>
          <a:ln>
            <a:noFill/>
          </a:ln>
        </p:spPr>
      </p:pic>
      <p:pic>
        <p:nvPicPr>
          <p:cNvPr id="797" name="Google Shape;797;p49"/>
          <p:cNvPicPr preferRelativeResize="0"/>
          <p:nvPr/>
        </p:nvPicPr>
        <p:blipFill rotWithShape="1">
          <a:blip r:embed="rId4">
            <a:alphaModFix/>
          </a:blip>
          <a:srcRect/>
          <a:stretch/>
        </p:blipFill>
        <p:spPr>
          <a:xfrm>
            <a:off x="2593372" y="725338"/>
            <a:ext cx="2376972" cy="968991"/>
          </a:xfrm>
          <a:prstGeom prst="rect">
            <a:avLst/>
          </a:prstGeom>
          <a:noFill/>
          <a:ln>
            <a:noFill/>
          </a:ln>
        </p:spPr>
      </p:pic>
      <p:sp>
        <p:nvSpPr>
          <p:cNvPr id="798" name="Google Shape;798;p49"/>
          <p:cNvSpPr/>
          <p:nvPr/>
        </p:nvSpPr>
        <p:spPr>
          <a:xfrm>
            <a:off x="7122972" y="622599"/>
            <a:ext cx="4346855" cy="117446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sp>
        <p:nvSpPr>
          <p:cNvPr id="799" name="Google Shape;799;p49"/>
          <p:cNvSpPr txBox="1">
            <a:spLocks noGrp="1"/>
          </p:cNvSpPr>
          <p:nvPr>
            <p:ph type="title"/>
          </p:nvPr>
        </p:nvSpPr>
        <p:spPr>
          <a:xfrm>
            <a:off x="6468177" y="725338"/>
            <a:ext cx="5791200" cy="102875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a:solidFill>
                  <a:schemeClr val="lt1"/>
                </a:solidFill>
                <a:latin typeface="Calibri"/>
                <a:ea typeface="Calibri"/>
                <a:cs typeface="Calibri"/>
                <a:sym typeface="Calibri"/>
              </a:rPr>
              <a:t>Summary                     </a:t>
            </a:r>
            <a:endParaRPr sz="3200">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3500"/>
              <a:buFont typeface="Calibri"/>
              <a:buNone/>
            </a:pPr>
            <a:r>
              <a:rPr lang="en-US" sz="3200">
                <a:solidFill>
                  <a:schemeClr val="lt1"/>
                </a:solidFill>
                <a:latin typeface="Calibri"/>
                <a:ea typeface="Calibri"/>
                <a:cs typeface="Calibri"/>
                <a:sym typeface="Calibri"/>
              </a:rPr>
              <a:t>გაკვეთილის შეჯამება</a:t>
            </a:r>
            <a:endParaRPr sz="3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pic>
        <p:nvPicPr>
          <p:cNvPr id="804" name="Google Shape;804;p50"/>
          <p:cNvPicPr preferRelativeResize="0"/>
          <p:nvPr/>
        </p:nvPicPr>
        <p:blipFill rotWithShape="1">
          <a:blip r:embed="rId3">
            <a:alphaModFix/>
          </a:blip>
          <a:srcRect/>
          <a:stretch/>
        </p:blipFill>
        <p:spPr>
          <a:xfrm>
            <a:off x="537876" y="561381"/>
            <a:ext cx="2164081" cy="968991"/>
          </a:xfrm>
          <a:prstGeom prst="rect">
            <a:avLst/>
          </a:prstGeom>
          <a:noFill/>
          <a:ln>
            <a:noFill/>
          </a:ln>
        </p:spPr>
      </p:pic>
      <p:pic>
        <p:nvPicPr>
          <p:cNvPr id="805" name="Google Shape;805;p50"/>
          <p:cNvPicPr preferRelativeResize="0"/>
          <p:nvPr/>
        </p:nvPicPr>
        <p:blipFill rotWithShape="1">
          <a:blip r:embed="rId4">
            <a:alphaModFix/>
          </a:blip>
          <a:srcRect/>
          <a:stretch/>
        </p:blipFill>
        <p:spPr>
          <a:xfrm>
            <a:off x="2701957" y="561380"/>
            <a:ext cx="2376972" cy="968991"/>
          </a:xfrm>
          <a:prstGeom prst="rect">
            <a:avLst/>
          </a:prstGeom>
          <a:noFill/>
          <a:ln>
            <a:noFill/>
          </a:ln>
        </p:spPr>
      </p:pic>
      <p:sp>
        <p:nvSpPr>
          <p:cNvPr id="806" name="Google Shape;806;p50"/>
          <p:cNvSpPr/>
          <p:nvPr/>
        </p:nvSpPr>
        <p:spPr>
          <a:xfrm>
            <a:off x="6309607" y="518422"/>
            <a:ext cx="5107406" cy="106090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a:solidFill>
                <a:schemeClr val="lt1"/>
              </a:solidFill>
              <a:latin typeface="Calibri"/>
              <a:ea typeface="Calibri"/>
              <a:cs typeface="Calibri"/>
              <a:sym typeface="Calibri"/>
            </a:endParaRPr>
          </a:p>
        </p:txBody>
      </p:sp>
      <p:sp>
        <p:nvSpPr>
          <p:cNvPr id="807" name="Google Shape;807;p50"/>
          <p:cNvSpPr txBox="1"/>
          <p:nvPr/>
        </p:nvSpPr>
        <p:spPr>
          <a:xfrm>
            <a:off x="6058514" y="409779"/>
            <a:ext cx="5327520"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500" b="0" i="0" u="none" strike="noStrike">
                <a:solidFill>
                  <a:schemeClr val="lt1"/>
                </a:solidFill>
                <a:latin typeface="Calibri"/>
                <a:ea typeface="Calibri"/>
                <a:cs typeface="Calibri"/>
                <a:sym typeface="Calibri"/>
              </a:rPr>
              <a:t>Homework</a:t>
            </a:r>
            <a:endParaRPr/>
          </a:p>
          <a:p>
            <a:pPr marL="0" marR="0" lvl="0" indent="0" algn="ctr" rtl="0">
              <a:lnSpc>
                <a:spcPct val="100000"/>
              </a:lnSpc>
              <a:spcBef>
                <a:spcPts val="0"/>
              </a:spcBef>
              <a:spcAft>
                <a:spcPts val="0"/>
              </a:spcAft>
              <a:buNone/>
            </a:pPr>
            <a:r>
              <a:rPr lang="en-US" sz="3500" b="0" i="0" u="none" strike="noStrike">
                <a:solidFill>
                  <a:schemeClr val="lt1"/>
                </a:solidFill>
                <a:latin typeface="Calibri"/>
                <a:ea typeface="Calibri"/>
                <a:cs typeface="Calibri"/>
                <a:sym typeface="Calibri"/>
              </a:rPr>
              <a:t>საშინაო დავალება</a:t>
            </a:r>
            <a:endParaRPr sz="3500" b="0" i="0" u="none" strike="noStrike">
              <a:solidFill>
                <a:schemeClr val="lt1"/>
              </a:solidFill>
              <a:latin typeface="Calibri"/>
              <a:ea typeface="Calibri"/>
              <a:cs typeface="Calibri"/>
              <a:sym typeface="Calibri"/>
            </a:endParaRPr>
          </a:p>
        </p:txBody>
      </p:sp>
      <p:sp>
        <p:nvSpPr>
          <p:cNvPr id="808" name="Google Shape;808;p50"/>
          <p:cNvSpPr/>
          <p:nvPr/>
        </p:nvSpPr>
        <p:spPr>
          <a:xfrm>
            <a:off x="537876" y="2490759"/>
            <a:ext cx="10879137" cy="225020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0" i="0" u="none" strike="noStrike" dirty="0">
                <a:solidFill>
                  <a:schemeClr val="lt1"/>
                </a:solidFill>
                <a:latin typeface="Calibri"/>
                <a:ea typeface="Calibri"/>
                <a:cs typeface="Calibri"/>
                <a:sym typeface="Calibri"/>
              </a:rPr>
              <a:t>Write a short paragraph about your country’s superstitions.</a:t>
            </a:r>
            <a:endParaRPr sz="28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2800" b="0" i="0" u="none" strike="noStrik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800" b="0" i="0" u="none" strike="noStrike" dirty="0" err="1">
                <a:solidFill>
                  <a:schemeClr val="lt1"/>
                </a:solidFill>
                <a:latin typeface="Calibri"/>
                <a:ea typeface="Calibri"/>
                <a:cs typeface="Calibri"/>
                <a:sym typeface="Calibri"/>
              </a:rPr>
              <a:t>დაწერეთ</a:t>
            </a:r>
            <a:r>
              <a:rPr lang="en-US" sz="2800" b="0" i="0" u="none" strike="noStrike" dirty="0">
                <a:solidFill>
                  <a:schemeClr val="lt1"/>
                </a:solidFill>
                <a:latin typeface="Calibri"/>
                <a:ea typeface="Calibri"/>
                <a:cs typeface="Calibri"/>
                <a:sym typeface="Calibri"/>
              </a:rPr>
              <a:t> </a:t>
            </a:r>
            <a:r>
              <a:rPr lang="ka-GE" sz="2800" dirty="0" smtClean="0">
                <a:solidFill>
                  <a:schemeClr val="lt1"/>
                </a:solidFill>
                <a:latin typeface="Calibri"/>
                <a:ea typeface="Calibri"/>
                <a:cs typeface="Calibri"/>
                <a:sym typeface="Calibri"/>
              </a:rPr>
              <a:t>აბზაცი</a:t>
            </a:r>
            <a:r>
              <a:rPr lang="en-US" sz="2800" b="0" i="0" u="none" strike="noStrike" dirty="0" smtClean="0">
                <a:solidFill>
                  <a:schemeClr val="lt1"/>
                </a:solidFill>
                <a:latin typeface="Calibri"/>
                <a:ea typeface="Calibri"/>
                <a:cs typeface="Calibri"/>
                <a:sym typeface="Calibri"/>
              </a:rPr>
              <a:t> </a:t>
            </a:r>
            <a:r>
              <a:rPr lang="en-US" sz="2800" b="0" i="0" u="none" strike="noStrike" dirty="0" err="1">
                <a:solidFill>
                  <a:schemeClr val="lt1"/>
                </a:solidFill>
                <a:latin typeface="Calibri"/>
                <a:ea typeface="Calibri"/>
                <a:cs typeface="Calibri"/>
                <a:sym typeface="Calibri"/>
              </a:rPr>
              <a:t>იმის</a:t>
            </a:r>
            <a:r>
              <a:rPr lang="en-US" sz="2800" b="0" i="0" u="none" strike="noStrike" dirty="0">
                <a:solidFill>
                  <a:schemeClr val="lt1"/>
                </a:solidFill>
                <a:latin typeface="Calibri"/>
                <a:ea typeface="Calibri"/>
                <a:cs typeface="Calibri"/>
                <a:sym typeface="Calibri"/>
              </a:rPr>
              <a:t> </a:t>
            </a:r>
            <a:r>
              <a:rPr lang="en-US" sz="2800" b="0" i="0" u="none" strike="noStrike" dirty="0" err="1" smtClean="0">
                <a:solidFill>
                  <a:schemeClr val="lt1"/>
                </a:solidFill>
                <a:latin typeface="Calibri"/>
                <a:ea typeface="Calibri"/>
                <a:cs typeface="Calibri"/>
                <a:sym typeface="Calibri"/>
              </a:rPr>
              <a:t>შესახებ</a:t>
            </a:r>
            <a:r>
              <a:rPr lang="ka-GE" sz="2800" b="0" i="0" u="none" strike="noStrike" dirty="0" smtClean="0">
                <a:solidFill>
                  <a:schemeClr val="lt1"/>
                </a:solidFill>
                <a:latin typeface="Calibri"/>
                <a:ea typeface="Calibri"/>
                <a:cs typeface="Calibri"/>
                <a:sym typeface="Calibri"/>
              </a:rPr>
              <a:t>,</a:t>
            </a:r>
            <a:r>
              <a:rPr lang="en-US" sz="2800" b="0" i="0" u="none" strike="noStrike" dirty="0" smtClean="0">
                <a:solidFill>
                  <a:schemeClr val="lt1"/>
                </a:solidFill>
                <a:latin typeface="Calibri"/>
                <a:ea typeface="Calibri"/>
                <a:cs typeface="Calibri"/>
                <a:sym typeface="Calibri"/>
              </a:rPr>
              <a:t> </a:t>
            </a:r>
            <a:r>
              <a:rPr lang="en-US" sz="2800" b="0" i="0" u="none" strike="noStrike" dirty="0" err="1">
                <a:solidFill>
                  <a:schemeClr val="lt1"/>
                </a:solidFill>
                <a:latin typeface="Calibri"/>
                <a:ea typeface="Calibri"/>
                <a:cs typeface="Calibri"/>
                <a:sym typeface="Calibri"/>
              </a:rPr>
              <a:t>თუ</a:t>
            </a:r>
            <a:r>
              <a:rPr lang="en-US" sz="2800" b="0" i="0" u="none" strike="noStrike" dirty="0">
                <a:solidFill>
                  <a:schemeClr val="lt1"/>
                </a:solidFill>
                <a:latin typeface="Calibri"/>
                <a:ea typeface="Calibri"/>
                <a:cs typeface="Calibri"/>
                <a:sym typeface="Calibri"/>
              </a:rPr>
              <a:t> </a:t>
            </a:r>
            <a:r>
              <a:rPr lang="en-US" sz="2800" b="0" i="0" u="none" strike="noStrike" dirty="0" err="1">
                <a:solidFill>
                  <a:schemeClr val="lt1"/>
                </a:solidFill>
                <a:latin typeface="Calibri"/>
                <a:ea typeface="Calibri"/>
                <a:cs typeface="Calibri"/>
                <a:sym typeface="Calibri"/>
              </a:rPr>
              <a:t>რა</a:t>
            </a:r>
            <a:r>
              <a:rPr lang="en-US" sz="2800" b="0" i="0" u="none" strike="noStrike" dirty="0">
                <a:solidFill>
                  <a:schemeClr val="lt1"/>
                </a:solidFill>
                <a:latin typeface="Calibri"/>
                <a:ea typeface="Calibri"/>
                <a:cs typeface="Calibri"/>
                <a:sym typeface="Calibri"/>
              </a:rPr>
              <a:t> </a:t>
            </a:r>
            <a:r>
              <a:rPr lang="en-US" sz="2800" b="0" i="0" u="none" strike="noStrike" dirty="0" err="1">
                <a:solidFill>
                  <a:schemeClr val="lt1"/>
                </a:solidFill>
                <a:latin typeface="Calibri"/>
                <a:ea typeface="Calibri"/>
                <a:cs typeface="Calibri"/>
                <a:sym typeface="Calibri"/>
              </a:rPr>
              <a:t>ცრურწმენებია</a:t>
            </a:r>
            <a:r>
              <a:rPr lang="en-US" sz="2800" b="0" i="0" u="none" strike="noStrike" dirty="0">
                <a:solidFill>
                  <a:schemeClr val="lt1"/>
                </a:solidFill>
                <a:latin typeface="Calibri"/>
                <a:ea typeface="Calibri"/>
                <a:cs typeface="Calibri"/>
                <a:sym typeface="Calibri"/>
              </a:rPr>
              <a:t> </a:t>
            </a:r>
            <a:r>
              <a:rPr lang="en-US" sz="2800" b="0" i="0" u="none" strike="noStrike" dirty="0" err="1">
                <a:solidFill>
                  <a:schemeClr val="lt1"/>
                </a:solidFill>
                <a:latin typeface="Calibri"/>
                <a:ea typeface="Calibri"/>
                <a:cs typeface="Calibri"/>
                <a:sym typeface="Calibri"/>
              </a:rPr>
              <a:t>გავრცელებული</a:t>
            </a:r>
            <a:r>
              <a:rPr lang="en-US" sz="2800" b="0" i="0" u="none" strike="noStrike" dirty="0">
                <a:solidFill>
                  <a:schemeClr val="lt1"/>
                </a:solidFill>
                <a:latin typeface="Calibri"/>
                <a:ea typeface="Calibri"/>
                <a:cs typeface="Calibri"/>
                <a:sym typeface="Calibri"/>
              </a:rPr>
              <a:t> </a:t>
            </a:r>
            <a:r>
              <a:rPr lang="en-US" sz="2800" b="0" i="0" u="none" strike="noStrike" dirty="0" err="1">
                <a:solidFill>
                  <a:schemeClr val="lt1"/>
                </a:solidFill>
                <a:latin typeface="Calibri"/>
                <a:ea typeface="Calibri"/>
                <a:cs typeface="Calibri"/>
                <a:sym typeface="Calibri"/>
              </a:rPr>
              <a:t>თქვენს</a:t>
            </a:r>
            <a:r>
              <a:rPr lang="en-US" sz="2800" b="0" i="0" u="none" strike="noStrike" dirty="0">
                <a:solidFill>
                  <a:schemeClr val="lt1"/>
                </a:solidFill>
                <a:latin typeface="Calibri"/>
                <a:ea typeface="Calibri"/>
                <a:cs typeface="Calibri"/>
                <a:sym typeface="Calibri"/>
              </a:rPr>
              <a:t> </a:t>
            </a:r>
            <a:r>
              <a:rPr lang="en-US" sz="2800" b="0" i="0" u="none" strike="noStrike" dirty="0" err="1">
                <a:solidFill>
                  <a:schemeClr val="lt1"/>
                </a:solidFill>
                <a:latin typeface="Calibri"/>
                <a:ea typeface="Calibri"/>
                <a:cs typeface="Calibri"/>
                <a:sym typeface="Calibri"/>
              </a:rPr>
              <a:t>ქვეყანაში</a:t>
            </a:r>
            <a:r>
              <a:rPr lang="en-US" sz="2800" b="0" i="0" u="none" strike="noStrike" dirty="0">
                <a:solidFill>
                  <a:schemeClr val="lt1"/>
                </a:solidFill>
                <a:latin typeface="Calibri"/>
                <a:ea typeface="Calibri"/>
                <a:cs typeface="Calibri"/>
                <a:sym typeface="Calibri"/>
              </a:rPr>
              <a:t>.</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p:nvPr/>
        </p:nvSpPr>
        <p:spPr>
          <a:xfrm>
            <a:off x="304800" y="1952237"/>
            <a:ext cx="11383108"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endParaRPr sz="6600" b="1" i="1" u="none" strike="noStrike">
              <a:solidFill>
                <a:schemeClr val="lt1"/>
              </a:solidFill>
              <a:latin typeface="Calibri"/>
              <a:ea typeface="Calibri"/>
              <a:cs typeface="Calibri"/>
              <a:sym typeface="Calibri"/>
            </a:endParaRPr>
          </a:p>
        </p:txBody>
      </p:sp>
      <p:grpSp>
        <p:nvGrpSpPr>
          <p:cNvPr id="141" name="Google Shape;141;p5"/>
          <p:cNvGrpSpPr/>
          <p:nvPr/>
        </p:nvGrpSpPr>
        <p:grpSpPr>
          <a:xfrm>
            <a:off x="1326075" y="332744"/>
            <a:ext cx="9550195" cy="6245691"/>
            <a:chOff x="731762" y="25670"/>
            <a:chExt cx="9550195" cy="6245691"/>
          </a:xfrm>
        </p:grpSpPr>
        <p:sp>
          <p:nvSpPr>
            <p:cNvPr id="142" name="Google Shape;142;p5"/>
            <p:cNvSpPr/>
            <p:nvPr/>
          </p:nvSpPr>
          <p:spPr>
            <a:xfrm>
              <a:off x="4174068" y="2435864"/>
              <a:ext cx="2393947" cy="151108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txBox="1"/>
            <p:nvPr/>
          </p:nvSpPr>
          <p:spPr>
            <a:xfrm>
              <a:off x="4524653" y="2657158"/>
              <a:ext cx="1692777" cy="1068499"/>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a:solidFill>
                    <a:schemeClr val="lt1"/>
                  </a:solidFill>
                  <a:latin typeface="Calibri"/>
                  <a:ea typeface="Calibri"/>
                  <a:cs typeface="Calibri"/>
                  <a:sym typeface="Calibri"/>
                </a:rPr>
                <a:t>Vocabulary  ლექსიკა</a:t>
              </a:r>
              <a:endParaRPr sz="2800" b="0" i="0" u="none" strike="noStrike">
                <a:solidFill>
                  <a:schemeClr val="lt1"/>
                </a:solidFill>
                <a:latin typeface="Calibri"/>
                <a:ea typeface="Calibri"/>
                <a:cs typeface="Calibri"/>
                <a:sym typeface="Calibri"/>
              </a:endParaRPr>
            </a:p>
          </p:txBody>
        </p:sp>
        <p:sp>
          <p:nvSpPr>
            <p:cNvPr id="144" name="Google Shape;144;p5"/>
            <p:cNvSpPr/>
            <p:nvPr/>
          </p:nvSpPr>
          <p:spPr>
            <a:xfrm rot="9977638">
              <a:off x="3003471" y="3599938"/>
              <a:ext cx="1269110" cy="2825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p:nvPr/>
          </p:nvSpPr>
          <p:spPr>
            <a:xfrm rot="-822362">
              <a:off x="3606298" y="3582337"/>
              <a:ext cx="63455" cy="6345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a:solidFill>
                  <a:schemeClr val="dk1"/>
                </a:solidFill>
                <a:latin typeface="Calibri"/>
                <a:ea typeface="Calibri"/>
                <a:cs typeface="Calibri"/>
                <a:sym typeface="Calibri"/>
              </a:endParaRPr>
            </a:p>
          </p:txBody>
        </p:sp>
        <p:sp>
          <p:nvSpPr>
            <p:cNvPr id="146" name="Google Shape;146;p5"/>
            <p:cNvSpPr/>
            <p:nvPr/>
          </p:nvSpPr>
          <p:spPr>
            <a:xfrm>
              <a:off x="731762" y="3183049"/>
              <a:ext cx="2351011" cy="170624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p:nvPr/>
          </p:nvSpPr>
          <p:spPr>
            <a:xfrm>
              <a:off x="1076060" y="3432923"/>
              <a:ext cx="1662415" cy="120649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proof</a:t>
              </a:r>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(n.)</a:t>
              </a:r>
              <a:endParaRPr/>
            </a:p>
          </p:txBody>
        </p:sp>
        <p:sp>
          <p:nvSpPr>
            <p:cNvPr id="148" name="Google Shape;148;p5"/>
            <p:cNvSpPr/>
            <p:nvPr/>
          </p:nvSpPr>
          <p:spPr>
            <a:xfrm rot="-5422096">
              <a:off x="4883336" y="1941987"/>
              <a:ext cx="959530" cy="2825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txBox="1"/>
            <p:nvPr/>
          </p:nvSpPr>
          <p:spPr>
            <a:xfrm rot="5377904">
              <a:off x="5339113" y="1932126"/>
              <a:ext cx="47976" cy="4797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a:solidFill>
                  <a:schemeClr val="dk1"/>
                </a:solidFill>
                <a:latin typeface="Calibri"/>
                <a:ea typeface="Calibri"/>
                <a:cs typeface="Calibri"/>
                <a:sym typeface="Calibri"/>
              </a:endParaRPr>
            </a:p>
          </p:txBody>
        </p:sp>
        <p:sp>
          <p:nvSpPr>
            <p:cNvPr id="150" name="Google Shape;150;p5"/>
            <p:cNvSpPr/>
            <p:nvPr/>
          </p:nvSpPr>
          <p:spPr>
            <a:xfrm>
              <a:off x="4237675" y="25670"/>
              <a:ext cx="2235360" cy="1450694"/>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txBox="1"/>
            <p:nvPr/>
          </p:nvSpPr>
          <p:spPr>
            <a:xfrm>
              <a:off x="4565036" y="238119"/>
              <a:ext cx="1580638" cy="1025796"/>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superstitious</a:t>
              </a:r>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(adj.)</a:t>
              </a:r>
              <a:endParaRPr/>
            </a:p>
            <a:p>
              <a:pPr marL="0" marR="0" lvl="0" indent="0" algn="ctr" rtl="0">
                <a:lnSpc>
                  <a:spcPct val="90000"/>
                </a:lnSpc>
                <a:spcBef>
                  <a:spcPts val="700"/>
                </a:spcBef>
                <a:spcAft>
                  <a:spcPts val="0"/>
                </a:spcAft>
                <a:buClr>
                  <a:schemeClr val="dk1"/>
                </a:buClr>
                <a:buSzPts val="2000"/>
                <a:buFont typeface="Calibri"/>
                <a:buNone/>
              </a:pPr>
              <a:endParaRPr sz="2000" b="0" i="0" u="none" strike="noStrike">
                <a:solidFill>
                  <a:schemeClr val="lt1"/>
                </a:solidFill>
                <a:latin typeface="Calibri"/>
                <a:ea typeface="Calibri"/>
                <a:cs typeface="Calibri"/>
                <a:sym typeface="Calibri"/>
              </a:endParaRPr>
            </a:p>
          </p:txBody>
        </p:sp>
        <p:sp>
          <p:nvSpPr>
            <p:cNvPr id="152" name="Google Shape;152;p5"/>
            <p:cNvSpPr/>
            <p:nvPr/>
          </p:nvSpPr>
          <p:spPr>
            <a:xfrm rot="-1248824">
              <a:off x="6331910" y="2436212"/>
              <a:ext cx="1977203" cy="2825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txBox="1"/>
            <p:nvPr/>
          </p:nvSpPr>
          <p:spPr>
            <a:xfrm rot="-1248824">
              <a:off x="7271081" y="2400909"/>
              <a:ext cx="98860" cy="988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a:solidFill>
                  <a:schemeClr val="dk1"/>
                </a:solidFill>
                <a:latin typeface="Calibri"/>
                <a:ea typeface="Calibri"/>
                <a:cs typeface="Calibri"/>
                <a:sym typeface="Calibri"/>
              </a:endParaRPr>
            </a:p>
          </p:txBody>
        </p:sp>
        <p:sp>
          <p:nvSpPr>
            <p:cNvPr id="154" name="Google Shape;154;p5"/>
            <p:cNvSpPr/>
            <p:nvPr/>
          </p:nvSpPr>
          <p:spPr>
            <a:xfrm>
              <a:off x="7466018" y="673898"/>
              <a:ext cx="2327697" cy="1511563"/>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txBox="1"/>
            <p:nvPr/>
          </p:nvSpPr>
          <p:spPr>
            <a:xfrm>
              <a:off x="7821100" y="936794"/>
              <a:ext cx="1645931" cy="106883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dirty="0">
                  <a:solidFill>
                    <a:schemeClr val="lt1"/>
                  </a:solidFill>
                  <a:latin typeface="Calibri"/>
                  <a:ea typeface="Calibri"/>
                  <a:cs typeface="Calibri"/>
                  <a:sym typeface="Calibri"/>
                </a:rPr>
                <a:t>ghost</a:t>
              </a:r>
              <a:endParaRPr dirty="0"/>
            </a:p>
            <a:p>
              <a:pPr marL="0" marR="0" lvl="0" indent="0" algn="ctr" rtl="0">
                <a:lnSpc>
                  <a:spcPct val="90000"/>
                </a:lnSpc>
                <a:spcBef>
                  <a:spcPts val="700"/>
                </a:spcBef>
                <a:spcAft>
                  <a:spcPts val="0"/>
                </a:spcAft>
                <a:buClr>
                  <a:schemeClr val="lt1"/>
                </a:buClr>
                <a:buSzPts val="2000"/>
                <a:buFont typeface="Calibri"/>
                <a:buNone/>
              </a:pPr>
              <a:r>
                <a:rPr lang="en-US" sz="2000" b="0" i="0" u="none" strike="noStrike" dirty="0">
                  <a:solidFill>
                    <a:schemeClr val="lt1"/>
                  </a:solidFill>
                  <a:latin typeface="Calibri"/>
                  <a:ea typeface="Calibri"/>
                  <a:cs typeface="Calibri"/>
                  <a:sym typeface="Calibri"/>
                </a:rPr>
                <a:t>(n.)</a:t>
              </a:r>
              <a:endParaRPr dirty="0"/>
            </a:p>
          </p:txBody>
        </p:sp>
        <p:sp>
          <p:nvSpPr>
            <p:cNvPr id="156" name="Google Shape;156;p5"/>
            <p:cNvSpPr/>
            <p:nvPr/>
          </p:nvSpPr>
          <p:spPr>
            <a:xfrm rot="732313">
              <a:off x="6484271" y="3600906"/>
              <a:ext cx="1690505" cy="2825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txBox="1"/>
            <p:nvPr/>
          </p:nvSpPr>
          <p:spPr>
            <a:xfrm rot="732313">
              <a:off x="7287261" y="3572771"/>
              <a:ext cx="84525" cy="845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b="0" i="0" u="none" strike="noStrike">
                <a:solidFill>
                  <a:schemeClr val="dk1"/>
                </a:solidFill>
                <a:latin typeface="Calibri"/>
                <a:ea typeface="Calibri"/>
                <a:cs typeface="Calibri"/>
                <a:sym typeface="Calibri"/>
              </a:endParaRPr>
            </a:p>
          </p:txBody>
        </p:sp>
        <p:sp>
          <p:nvSpPr>
            <p:cNvPr id="158" name="Google Shape;158;p5"/>
            <p:cNvSpPr/>
            <p:nvPr/>
          </p:nvSpPr>
          <p:spPr>
            <a:xfrm>
              <a:off x="8010847" y="2984087"/>
              <a:ext cx="2271110" cy="151144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txBox="1"/>
            <p:nvPr/>
          </p:nvSpPr>
          <p:spPr>
            <a:xfrm>
              <a:off x="8353056" y="3227484"/>
              <a:ext cx="1605918" cy="1068756"/>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dirty="0">
                  <a:solidFill>
                    <a:schemeClr val="lt1"/>
                  </a:solidFill>
                  <a:latin typeface="Calibri"/>
                  <a:ea typeface="Calibri"/>
                  <a:cs typeface="Calibri"/>
                  <a:sym typeface="Calibri"/>
                </a:rPr>
                <a:t>belief</a:t>
              </a:r>
              <a:endParaRPr dirty="0"/>
            </a:p>
            <a:p>
              <a:pPr marL="0" marR="0" lvl="0" indent="0" algn="ctr" rtl="0">
                <a:lnSpc>
                  <a:spcPct val="90000"/>
                </a:lnSpc>
                <a:spcBef>
                  <a:spcPts val="700"/>
                </a:spcBef>
                <a:spcAft>
                  <a:spcPts val="0"/>
                </a:spcAft>
                <a:buClr>
                  <a:schemeClr val="lt1"/>
                </a:buClr>
                <a:buSzPts val="2000"/>
                <a:buFont typeface="Calibri"/>
                <a:buNone/>
              </a:pPr>
              <a:r>
                <a:rPr lang="en-US" sz="2000" b="0" i="0" u="none" strike="noStrike" dirty="0">
                  <a:solidFill>
                    <a:schemeClr val="lt1"/>
                  </a:solidFill>
                  <a:latin typeface="Calibri"/>
                  <a:ea typeface="Calibri"/>
                  <a:cs typeface="Calibri"/>
                  <a:sym typeface="Calibri"/>
                </a:rPr>
                <a:t>(n.)</a:t>
              </a:r>
              <a:endParaRPr dirty="0"/>
            </a:p>
          </p:txBody>
        </p:sp>
        <p:sp>
          <p:nvSpPr>
            <p:cNvPr id="160" name="Google Shape;160;p5"/>
            <p:cNvSpPr/>
            <p:nvPr/>
          </p:nvSpPr>
          <p:spPr>
            <a:xfrm rot="2879925">
              <a:off x="5750716" y="4309844"/>
              <a:ext cx="1280270" cy="2825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txBox="1"/>
            <p:nvPr/>
          </p:nvSpPr>
          <p:spPr>
            <a:xfrm rot="2879925">
              <a:off x="6358844" y="4291964"/>
              <a:ext cx="64013" cy="640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a:solidFill>
                  <a:schemeClr val="dk1"/>
                </a:solidFill>
                <a:latin typeface="Calibri"/>
                <a:ea typeface="Calibri"/>
                <a:cs typeface="Calibri"/>
                <a:sym typeface="Calibri"/>
              </a:endParaRPr>
            </a:p>
          </p:txBody>
        </p:sp>
        <p:sp>
          <p:nvSpPr>
            <p:cNvPr id="162" name="Google Shape;162;p5"/>
            <p:cNvSpPr/>
            <p:nvPr/>
          </p:nvSpPr>
          <p:spPr>
            <a:xfrm>
              <a:off x="6345018" y="4672353"/>
              <a:ext cx="2108668" cy="154324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txBox="1"/>
            <p:nvPr/>
          </p:nvSpPr>
          <p:spPr>
            <a:xfrm>
              <a:off x="6653825" y="4898356"/>
              <a:ext cx="1491054" cy="109123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2000" b="0" i="0" u="none" strike="noStrike" dirty="0">
                  <a:solidFill>
                    <a:schemeClr val="lt1"/>
                  </a:solidFill>
                  <a:latin typeface="Calibri"/>
                  <a:ea typeface="Calibri"/>
                  <a:cs typeface="Calibri"/>
                  <a:sym typeface="Calibri"/>
                </a:rPr>
                <a:t>ritual</a:t>
              </a:r>
              <a:endParaRPr sz="2000" b="0" i="0" u="none" strike="noStrike" dirty="0">
                <a:solidFill>
                  <a:schemeClr val="lt1"/>
                </a:solidFill>
                <a:latin typeface="Calibri"/>
                <a:ea typeface="Calibri"/>
                <a:cs typeface="Calibri"/>
                <a:sym typeface="Calibri"/>
              </a:endParaRPr>
            </a:p>
            <a:p>
              <a:pPr marL="0" marR="0" lvl="0" indent="0" algn="ctr" rtl="0">
                <a:lnSpc>
                  <a:spcPct val="90000"/>
                </a:lnSpc>
                <a:spcBef>
                  <a:spcPts val="630"/>
                </a:spcBef>
                <a:spcAft>
                  <a:spcPts val="0"/>
                </a:spcAft>
                <a:buClr>
                  <a:schemeClr val="lt1"/>
                </a:buClr>
                <a:buSzPts val="1800"/>
                <a:buFont typeface="Calibri"/>
                <a:buNone/>
              </a:pPr>
              <a:r>
                <a:rPr lang="en-US" sz="2000" b="0" i="0" u="none" strike="noStrike" dirty="0">
                  <a:solidFill>
                    <a:schemeClr val="lt1"/>
                  </a:solidFill>
                  <a:latin typeface="Calibri"/>
                  <a:ea typeface="Calibri"/>
                  <a:cs typeface="Calibri"/>
                  <a:sym typeface="Calibri"/>
                </a:rPr>
                <a:t>(n.)</a:t>
              </a:r>
              <a:endParaRPr sz="1600" dirty="0"/>
            </a:p>
          </p:txBody>
        </p:sp>
        <p:sp>
          <p:nvSpPr>
            <p:cNvPr id="164" name="Google Shape;164;p5"/>
            <p:cNvSpPr/>
            <p:nvPr/>
          </p:nvSpPr>
          <p:spPr>
            <a:xfrm rot="6770099">
              <a:off x="4411217" y="4340610"/>
              <a:ext cx="939941" cy="2825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p:nvPr/>
          </p:nvSpPr>
          <p:spPr>
            <a:xfrm rot="-4029901">
              <a:off x="4857689" y="4331239"/>
              <a:ext cx="46997" cy="4699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a:solidFill>
                  <a:schemeClr val="dk1"/>
                </a:solidFill>
                <a:latin typeface="Calibri"/>
                <a:ea typeface="Calibri"/>
                <a:cs typeface="Calibri"/>
                <a:sym typeface="Calibri"/>
              </a:endParaRPr>
            </a:p>
          </p:txBody>
        </p:sp>
        <p:sp>
          <p:nvSpPr>
            <p:cNvPr id="166" name="Google Shape;166;p5"/>
            <p:cNvSpPr/>
            <p:nvPr/>
          </p:nvSpPr>
          <p:spPr>
            <a:xfrm>
              <a:off x="3279161" y="4758715"/>
              <a:ext cx="2226894" cy="151264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txBox="1"/>
            <p:nvPr/>
          </p:nvSpPr>
          <p:spPr>
            <a:xfrm>
              <a:off x="3605282" y="4980237"/>
              <a:ext cx="1574652" cy="106960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gullible</a:t>
              </a:r>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a:solidFill>
                    <a:schemeClr val="lt1"/>
                  </a:solidFill>
                  <a:latin typeface="Calibri"/>
                  <a:ea typeface="Calibri"/>
                  <a:cs typeface="Calibri"/>
                  <a:sym typeface="Calibri"/>
                </a:rPr>
                <a:t>(adj.)</a:t>
              </a:r>
              <a:endParaRPr/>
            </a:p>
          </p:txBody>
        </p:sp>
        <p:sp>
          <p:nvSpPr>
            <p:cNvPr id="168" name="Google Shape;168;p5"/>
            <p:cNvSpPr/>
            <p:nvPr/>
          </p:nvSpPr>
          <p:spPr>
            <a:xfrm rot="-9542013">
              <a:off x="2619818" y="2465454"/>
              <a:ext cx="1787199" cy="2825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txBox="1"/>
            <p:nvPr/>
          </p:nvSpPr>
          <p:spPr>
            <a:xfrm rot="1257987">
              <a:off x="3468738" y="2434901"/>
              <a:ext cx="89359" cy="8935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b="0" i="0" u="none" strike="noStrike">
                <a:solidFill>
                  <a:schemeClr val="dk1"/>
                </a:solidFill>
                <a:latin typeface="Calibri"/>
                <a:ea typeface="Calibri"/>
                <a:cs typeface="Calibri"/>
                <a:sym typeface="Calibri"/>
              </a:endParaRPr>
            </a:p>
          </p:txBody>
        </p:sp>
        <p:sp>
          <p:nvSpPr>
            <p:cNvPr id="170" name="Google Shape;170;p5"/>
            <p:cNvSpPr/>
            <p:nvPr/>
          </p:nvSpPr>
          <p:spPr>
            <a:xfrm>
              <a:off x="1076060" y="732124"/>
              <a:ext cx="2245620" cy="164184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1367062" y="961462"/>
              <a:ext cx="1746316" cy="1160963"/>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dirty="0">
                  <a:solidFill>
                    <a:schemeClr val="lt1"/>
                  </a:solidFill>
                  <a:latin typeface="Calibri"/>
                  <a:ea typeface="Calibri"/>
                  <a:cs typeface="Calibri"/>
                  <a:sym typeface="Calibri"/>
                </a:rPr>
                <a:t>jinx</a:t>
              </a:r>
              <a:endParaRPr dirty="0"/>
            </a:p>
            <a:p>
              <a:pPr marL="0" marR="0" lvl="0" indent="0" algn="ctr" rtl="0">
                <a:lnSpc>
                  <a:spcPct val="90000"/>
                </a:lnSpc>
                <a:spcBef>
                  <a:spcPts val="700"/>
                </a:spcBef>
                <a:spcAft>
                  <a:spcPts val="0"/>
                </a:spcAft>
                <a:buClr>
                  <a:schemeClr val="lt1"/>
                </a:buClr>
                <a:buSzPts val="2000"/>
                <a:buFont typeface="Calibri"/>
                <a:buNone/>
              </a:pPr>
              <a:r>
                <a:rPr lang="en-US" sz="2000" b="0" i="0" u="none" strike="noStrike" dirty="0">
                  <a:solidFill>
                    <a:schemeClr val="lt1"/>
                  </a:solidFill>
                  <a:latin typeface="Calibri"/>
                  <a:ea typeface="Calibri"/>
                  <a:cs typeface="Calibri"/>
                  <a:sym typeface="Calibri"/>
                </a:rPr>
                <a:t>(v.)</a:t>
              </a:r>
              <a:endParaRPr dirty="0"/>
            </a:p>
          </p:txBody>
        </p:sp>
      </p:grpSp>
      <p:sp>
        <p:nvSpPr>
          <p:cNvPr id="172" name="Google Shape;172;p5"/>
          <p:cNvSpPr/>
          <p:nvPr/>
        </p:nvSpPr>
        <p:spPr>
          <a:xfrm>
            <a:off x="8356836" y="2263703"/>
            <a:ext cx="1909083"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მოჩვენება</a:t>
            </a:r>
            <a:endParaRPr sz="2000" b="0" i="0" u="none" strike="noStrike">
              <a:solidFill>
                <a:schemeClr val="lt1"/>
              </a:solidFill>
              <a:latin typeface="Calibri"/>
              <a:ea typeface="Calibri"/>
              <a:cs typeface="Calibri"/>
              <a:sym typeface="Calibri"/>
            </a:endParaRPr>
          </a:p>
        </p:txBody>
      </p:sp>
      <p:sp>
        <p:nvSpPr>
          <p:cNvPr id="173" name="Google Shape;173;p5"/>
          <p:cNvSpPr/>
          <p:nvPr/>
        </p:nvSpPr>
        <p:spPr>
          <a:xfrm>
            <a:off x="8980446" y="4488805"/>
            <a:ext cx="1610520"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რწმენა</a:t>
            </a:r>
            <a:endParaRPr sz="2000" b="0" i="0" u="none" strike="noStrike">
              <a:solidFill>
                <a:schemeClr val="lt1"/>
              </a:solidFill>
              <a:latin typeface="Calibri"/>
              <a:ea typeface="Calibri"/>
              <a:cs typeface="Calibri"/>
              <a:sym typeface="Calibri"/>
            </a:endParaRPr>
          </a:p>
        </p:txBody>
      </p:sp>
      <p:sp>
        <p:nvSpPr>
          <p:cNvPr id="174" name="Google Shape;174;p5"/>
          <p:cNvSpPr/>
          <p:nvPr/>
        </p:nvSpPr>
        <p:spPr>
          <a:xfrm>
            <a:off x="3915993" y="6190622"/>
            <a:ext cx="2229854" cy="55410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dirty="0" err="1">
                <a:solidFill>
                  <a:schemeClr val="lt1"/>
                </a:solidFill>
                <a:latin typeface="Calibri"/>
                <a:ea typeface="Calibri"/>
                <a:cs typeface="Calibri"/>
                <a:sym typeface="Calibri"/>
              </a:rPr>
              <a:t>გულუბრყვილო</a:t>
            </a:r>
            <a:r>
              <a:rPr lang="en-US" sz="2000" b="0" i="0" u="none" strike="noStrike" dirty="0">
                <a:solidFill>
                  <a:schemeClr val="lt1"/>
                </a:solidFill>
                <a:latin typeface="Calibri"/>
                <a:ea typeface="Calibri"/>
                <a:cs typeface="Calibri"/>
                <a:sym typeface="Calibri"/>
              </a:rPr>
              <a:t>, </a:t>
            </a:r>
            <a:r>
              <a:rPr lang="en-US" sz="2000" b="0" i="0" u="none" strike="noStrike" dirty="0" err="1">
                <a:solidFill>
                  <a:schemeClr val="lt1"/>
                </a:solidFill>
                <a:latin typeface="Calibri"/>
                <a:ea typeface="Calibri"/>
                <a:cs typeface="Calibri"/>
                <a:sym typeface="Calibri"/>
              </a:rPr>
              <a:t>მიამიტი</a:t>
            </a:r>
            <a:endParaRPr dirty="0"/>
          </a:p>
        </p:txBody>
      </p:sp>
      <p:sp>
        <p:nvSpPr>
          <p:cNvPr id="175" name="Google Shape;175;p5"/>
          <p:cNvSpPr/>
          <p:nvPr/>
        </p:nvSpPr>
        <p:spPr>
          <a:xfrm>
            <a:off x="1390940" y="2357960"/>
            <a:ext cx="2962513"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უბედურების მოტანა</a:t>
            </a:r>
            <a:endParaRPr sz="2000" b="0" i="0" u="none" strike="noStrike">
              <a:solidFill>
                <a:schemeClr val="lt1"/>
              </a:solidFill>
              <a:latin typeface="Calibri"/>
              <a:ea typeface="Calibri"/>
              <a:cs typeface="Calibri"/>
              <a:sym typeface="Calibri"/>
            </a:endParaRPr>
          </a:p>
        </p:txBody>
      </p:sp>
      <p:sp>
        <p:nvSpPr>
          <p:cNvPr id="176" name="Google Shape;176;p5"/>
          <p:cNvSpPr/>
          <p:nvPr/>
        </p:nvSpPr>
        <p:spPr>
          <a:xfrm>
            <a:off x="6939331" y="6159802"/>
            <a:ext cx="2199625" cy="53968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რიტუალი</a:t>
            </a:r>
            <a:endParaRPr sz="2000" b="0" i="0" u="none" strike="noStrike">
              <a:solidFill>
                <a:schemeClr val="lt1"/>
              </a:solidFill>
              <a:latin typeface="Calibri"/>
              <a:ea typeface="Calibri"/>
              <a:cs typeface="Calibri"/>
              <a:sym typeface="Calibri"/>
            </a:endParaRPr>
          </a:p>
        </p:txBody>
      </p:sp>
      <p:sp>
        <p:nvSpPr>
          <p:cNvPr id="177" name="Google Shape;177;p5"/>
          <p:cNvSpPr/>
          <p:nvPr/>
        </p:nvSpPr>
        <p:spPr>
          <a:xfrm>
            <a:off x="4836683" y="1621440"/>
            <a:ext cx="2561458"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a:solidFill>
                  <a:schemeClr val="lt1"/>
                </a:solidFill>
                <a:latin typeface="Calibri"/>
                <a:ea typeface="Calibri"/>
                <a:cs typeface="Calibri"/>
                <a:sym typeface="Calibri"/>
              </a:rPr>
              <a:t>ცრუმორწმუნე</a:t>
            </a:r>
            <a:endParaRPr sz="2000" b="0" i="0" u="none" strike="noStrike">
              <a:solidFill>
                <a:schemeClr val="lt1"/>
              </a:solidFill>
              <a:latin typeface="Calibri"/>
              <a:ea typeface="Calibri"/>
              <a:cs typeface="Calibri"/>
              <a:sym typeface="Calibri"/>
            </a:endParaRPr>
          </a:p>
        </p:txBody>
      </p:sp>
      <p:sp>
        <p:nvSpPr>
          <p:cNvPr id="178" name="Google Shape;178;p5"/>
          <p:cNvSpPr/>
          <p:nvPr/>
        </p:nvSpPr>
        <p:spPr>
          <a:xfrm>
            <a:off x="1236129" y="4815325"/>
            <a:ext cx="2449702"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dirty="0" err="1">
                <a:solidFill>
                  <a:schemeClr val="lt1"/>
                </a:solidFill>
                <a:latin typeface="Calibri"/>
                <a:ea typeface="Calibri"/>
                <a:cs typeface="Calibri"/>
                <a:sym typeface="Calibri"/>
              </a:rPr>
              <a:t>მტკიცებულება</a:t>
            </a:r>
            <a:endParaRPr sz="2000" b="0" i="0" u="none" strike="noStrik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51"/>
          <p:cNvPicPr preferRelativeResize="0"/>
          <p:nvPr/>
        </p:nvPicPr>
        <p:blipFill rotWithShape="1">
          <a:blip r:embed="rId3">
            <a:alphaModFix/>
          </a:blip>
          <a:srcRect/>
          <a:stretch/>
        </p:blipFill>
        <p:spPr>
          <a:xfrm>
            <a:off x="537344" y="561339"/>
            <a:ext cx="2164715" cy="969645"/>
          </a:xfrm>
          <a:prstGeom prst="rect">
            <a:avLst/>
          </a:prstGeom>
          <a:noFill/>
          <a:ln>
            <a:noFill/>
          </a:ln>
        </p:spPr>
      </p:pic>
      <p:pic>
        <p:nvPicPr>
          <p:cNvPr id="814" name="Google Shape;814;p51"/>
          <p:cNvPicPr preferRelativeResize="0"/>
          <p:nvPr/>
        </p:nvPicPr>
        <p:blipFill rotWithShape="1">
          <a:blip r:embed="rId4">
            <a:alphaModFix/>
          </a:blip>
          <a:srcRect/>
          <a:stretch/>
        </p:blipFill>
        <p:spPr>
          <a:xfrm>
            <a:off x="2702059" y="564197"/>
            <a:ext cx="2378075" cy="969645"/>
          </a:xfrm>
          <a:prstGeom prst="rect">
            <a:avLst/>
          </a:prstGeom>
          <a:noFill/>
          <a:ln>
            <a:noFill/>
          </a:ln>
        </p:spPr>
      </p:pic>
      <p:sp>
        <p:nvSpPr>
          <p:cNvPr id="815" name="Google Shape;815;p51"/>
          <p:cNvSpPr/>
          <p:nvPr/>
        </p:nvSpPr>
        <p:spPr>
          <a:xfrm>
            <a:off x="6733222" y="561339"/>
            <a:ext cx="3977640" cy="10617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a:solidFill>
                <a:schemeClr val="lt1"/>
              </a:solidFill>
              <a:latin typeface="Calibri"/>
              <a:ea typeface="Calibri"/>
              <a:cs typeface="Calibri"/>
              <a:sym typeface="Calibri"/>
            </a:endParaRPr>
          </a:p>
        </p:txBody>
      </p:sp>
      <p:sp>
        <p:nvSpPr>
          <p:cNvPr id="816" name="Google Shape;816;p51"/>
          <p:cNvSpPr/>
          <p:nvPr/>
        </p:nvSpPr>
        <p:spPr>
          <a:xfrm>
            <a:off x="6057900" y="409575"/>
            <a:ext cx="5328285" cy="11703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500" b="0" i="0" u="none" strike="noStrike">
                <a:solidFill>
                  <a:schemeClr val="lt1"/>
                </a:solidFill>
                <a:latin typeface="Calibri"/>
                <a:ea typeface="Calibri"/>
                <a:cs typeface="Calibri"/>
                <a:sym typeface="Calibri"/>
              </a:rPr>
              <a:t>Homework</a:t>
            </a:r>
            <a:endParaRPr/>
          </a:p>
          <a:p>
            <a:pPr marL="0" marR="0" lvl="0" indent="0" algn="ctr" rtl="0">
              <a:lnSpc>
                <a:spcPct val="100000"/>
              </a:lnSpc>
              <a:spcBef>
                <a:spcPts val="0"/>
              </a:spcBef>
              <a:spcAft>
                <a:spcPts val="0"/>
              </a:spcAft>
              <a:buNone/>
            </a:pPr>
            <a:r>
              <a:rPr lang="en-US" sz="3500" b="0" i="0" u="none" strike="noStrike">
                <a:solidFill>
                  <a:schemeClr val="lt1"/>
                </a:solidFill>
                <a:latin typeface="Calibri"/>
                <a:ea typeface="Calibri"/>
                <a:cs typeface="Calibri"/>
                <a:sym typeface="Calibri"/>
              </a:rPr>
              <a:t>საშინაო დავალება</a:t>
            </a:r>
            <a:endParaRPr/>
          </a:p>
        </p:txBody>
      </p:sp>
      <p:sp>
        <p:nvSpPr>
          <p:cNvPr id="817" name="Google Shape;817;p51"/>
          <p:cNvSpPr/>
          <p:nvPr/>
        </p:nvSpPr>
        <p:spPr>
          <a:xfrm>
            <a:off x="370076" y="1872818"/>
            <a:ext cx="5141561" cy="468660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200" dirty="0">
                <a:solidFill>
                  <a:schemeClr val="lt1"/>
                </a:solidFill>
                <a:latin typeface="Calibri"/>
                <a:ea typeface="Calibri"/>
                <a:cs typeface="Calibri"/>
                <a:sym typeface="Calibri"/>
              </a:rPr>
              <a:t>In America, there are many superstitions. If you walk </a:t>
            </a:r>
            <a:r>
              <a:rPr lang="en-US" sz="2200">
                <a:solidFill>
                  <a:schemeClr val="lt1"/>
                </a:solidFill>
                <a:latin typeface="Calibri"/>
                <a:ea typeface="Calibri"/>
                <a:cs typeface="Calibri"/>
                <a:sym typeface="Calibri"/>
              </a:rPr>
              <a:t>under </a:t>
            </a:r>
            <a:r>
              <a:rPr lang="en-US" sz="2200" smtClean="0">
                <a:solidFill>
                  <a:schemeClr val="lt1"/>
                </a:solidFill>
                <a:latin typeface="Calibri"/>
                <a:ea typeface="Calibri"/>
                <a:cs typeface="Calibri"/>
                <a:sym typeface="Calibri"/>
              </a:rPr>
              <a:t>a </a:t>
            </a:r>
            <a:r>
              <a:rPr lang="en-US" sz="2200" dirty="0">
                <a:solidFill>
                  <a:schemeClr val="lt1"/>
                </a:solidFill>
                <a:latin typeface="Calibri"/>
                <a:ea typeface="Calibri"/>
                <a:cs typeface="Calibri"/>
                <a:sym typeface="Calibri"/>
              </a:rPr>
              <a:t>ladder, it will give you bad luck. If you step on a crack on the sidewalk, it can break </a:t>
            </a:r>
            <a:r>
              <a:rPr lang="en-US" sz="2200" dirty="0" smtClean="0">
                <a:solidFill>
                  <a:schemeClr val="lt1"/>
                </a:solidFill>
                <a:latin typeface="Calibri"/>
                <a:ea typeface="Calibri"/>
                <a:cs typeface="Calibri"/>
                <a:sym typeface="Calibri"/>
              </a:rPr>
              <a:t>your mother’s </a:t>
            </a:r>
            <a:r>
              <a:rPr lang="en-US" sz="2200" dirty="0">
                <a:solidFill>
                  <a:schemeClr val="lt1"/>
                </a:solidFill>
                <a:latin typeface="Calibri"/>
                <a:ea typeface="Calibri"/>
                <a:cs typeface="Calibri"/>
                <a:sym typeface="Calibri"/>
              </a:rPr>
              <a:t>back. Four-leaf clovers are very rare and will bring you good luck and keep away evil things. If you wish upon a shooting star in the sky, that wish will come true. If something bad happens to you three times in a row, then that could mean extra bad luck to you. If you ever open an umbrella indoors, like your  house or a building, then here comes more bad luck for you.</a:t>
            </a:r>
            <a:endParaRPr sz="2200" b="0" i="0" u="none" strike="noStrike" dirty="0">
              <a:solidFill>
                <a:schemeClr val="lt1"/>
              </a:solidFill>
              <a:latin typeface="Calibri"/>
              <a:ea typeface="Calibri"/>
              <a:cs typeface="Calibri"/>
              <a:sym typeface="Calibri"/>
            </a:endParaRPr>
          </a:p>
        </p:txBody>
      </p:sp>
      <p:pic>
        <p:nvPicPr>
          <p:cNvPr id="818" name="Google Shape;818;p51"/>
          <p:cNvPicPr preferRelativeResize="0"/>
          <p:nvPr/>
        </p:nvPicPr>
        <p:blipFill rotWithShape="1">
          <a:blip r:embed="rId5">
            <a:alphaModFix/>
          </a:blip>
          <a:srcRect/>
          <a:stretch/>
        </p:blipFill>
        <p:spPr>
          <a:xfrm>
            <a:off x="6733223" y="2944879"/>
            <a:ext cx="3977640" cy="277432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84" name="Google Shape;184;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5" name="Google Shape;185;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grpSp>
        <p:nvGrpSpPr>
          <p:cNvPr id="186" name="Google Shape;186;p6"/>
          <p:cNvGrpSpPr/>
          <p:nvPr/>
        </p:nvGrpSpPr>
        <p:grpSpPr>
          <a:xfrm>
            <a:off x="4272292" y="1896373"/>
            <a:ext cx="4500289" cy="2995898"/>
            <a:chOff x="2921485" y="158311"/>
            <a:chExt cx="2448005" cy="970760"/>
          </a:xfrm>
        </p:grpSpPr>
        <p:sp>
          <p:nvSpPr>
            <p:cNvPr id="187" name="Google Shape;187;p6"/>
            <p:cNvSpPr/>
            <p:nvPr/>
          </p:nvSpPr>
          <p:spPr>
            <a:xfrm>
              <a:off x="2921485" y="158311"/>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dirty="0">
                  <a:solidFill>
                    <a:schemeClr val="lt1"/>
                  </a:solidFill>
                  <a:latin typeface="Calibri"/>
                  <a:ea typeface="Calibri"/>
                  <a:cs typeface="Calibri"/>
                  <a:sym typeface="Calibri"/>
                </a:rPr>
                <a:t>superstitious</a:t>
              </a:r>
              <a:endParaRPr dirty="0"/>
            </a:p>
            <a:p>
              <a:pPr marL="0" marR="0" lvl="0" indent="0" algn="ctr" rtl="0">
                <a:lnSpc>
                  <a:spcPct val="100000"/>
                </a:lnSpc>
                <a:spcBef>
                  <a:spcPts val="0"/>
                </a:spcBef>
                <a:spcAft>
                  <a:spcPts val="0"/>
                </a:spcAft>
                <a:buNone/>
              </a:pPr>
              <a:r>
                <a:rPr lang="en-US" sz="4400" b="0" i="0" u="none" strike="noStrike" dirty="0">
                  <a:solidFill>
                    <a:schemeClr val="lt1"/>
                  </a:solidFill>
                  <a:latin typeface="Calibri"/>
                  <a:ea typeface="Calibri"/>
                  <a:cs typeface="Calibri"/>
                  <a:sym typeface="Calibri"/>
                </a:rPr>
                <a:t>(adj.)</a:t>
              </a:r>
              <a:endParaRPr dirty="0"/>
            </a:p>
            <a:p>
              <a:pPr marL="0" marR="0" lvl="0" indent="0" algn="ctr" rtl="0">
                <a:lnSpc>
                  <a:spcPct val="100000"/>
                </a:lnSpc>
                <a:spcBef>
                  <a:spcPts val="0"/>
                </a:spcBef>
                <a:spcAft>
                  <a:spcPts val="0"/>
                </a:spcAft>
                <a:buNone/>
              </a:pPr>
              <a:endParaRPr sz="4400" b="0" i="0" u="none" strike="noStrike" dirty="0">
                <a:solidFill>
                  <a:schemeClr val="lt1"/>
                </a:solidFill>
                <a:latin typeface="Calibri"/>
                <a:ea typeface="Calibri"/>
                <a:cs typeface="Calibri"/>
                <a:sym typeface="Calibri"/>
              </a:endParaRPr>
            </a:p>
          </p:txBody>
        </p:sp>
        <p:sp>
          <p:nvSpPr>
            <p:cNvPr id="188" name="Google Shape;188;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189" name="Google Shape;189;p6"/>
          <p:cNvSpPr/>
          <p:nvPr/>
        </p:nvSpPr>
        <p:spPr>
          <a:xfrm>
            <a:off x="4396985" y="4892271"/>
            <a:ext cx="4500289"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ცრუმორწმუნე</a:t>
            </a:r>
            <a:endParaRPr sz="2800" b="0" i="0" u="none" strike="noStrike">
              <a:solidFill>
                <a:schemeClr val="lt1"/>
              </a:solidFill>
              <a:latin typeface="Calibri"/>
              <a:ea typeface="Calibri"/>
              <a:cs typeface="Calibri"/>
              <a:sym typeface="Calibri"/>
            </a:endParaRPr>
          </a:p>
        </p:txBody>
      </p:sp>
      <p:sp>
        <p:nvSpPr>
          <p:cNvPr id="190" name="Google Shape;190;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7"/>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96" name="Google Shape;196;p7"/>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97" name="Google Shape;197;p7"/>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198" name="Google Shape;198;p7"/>
          <p:cNvGrpSpPr/>
          <p:nvPr/>
        </p:nvGrpSpPr>
        <p:grpSpPr>
          <a:xfrm>
            <a:off x="4430371" y="1983005"/>
            <a:ext cx="3709716" cy="2668705"/>
            <a:chOff x="2913205" y="140201"/>
            <a:chExt cx="2302117" cy="970760"/>
          </a:xfrm>
        </p:grpSpPr>
        <p:sp>
          <p:nvSpPr>
            <p:cNvPr id="199" name="Google Shape;199;p7"/>
            <p:cNvSpPr/>
            <p:nvPr/>
          </p:nvSpPr>
          <p:spPr>
            <a:xfrm>
              <a:off x="2913205" y="140201"/>
              <a:ext cx="2302117"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ghost</a:t>
              </a:r>
              <a:endParaRPr/>
            </a:p>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(n.)</a:t>
              </a:r>
              <a:endParaRPr/>
            </a:p>
          </p:txBody>
        </p:sp>
        <p:sp>
          <p:nvSpPr>
            <p:cNvPr id="200" name="Google Shape;200;p7"/>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201" name="Google Shape;201;p7"/>
          <p:cNvSpPr/>
          <p:nvPr/>
        </p:nvSpPr>
        <p:spPr>
          <a:xfrm>
            <a:off x="4606047" y="4651710"/>
            <a:ext cx="3358364" cy="97003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მოჩვენება</a:t>
            </a:r>
            <a:endParaRPr sz="2800" b="0" i="0" u="none" strike="noStrike">
              <a:solidFill>
                <a:schemeClr val="lt1"/>
              </a:solidFill>
              <a:latin typeface="Calibri"/>
              <a:ea typeface="Calibri"/>
              <a:cs typeface="Calibri"/>
              <a:sym typeface="Calibri"/>
            </a:endParaRPr>
          </a:p>
        </p:txBody>
      </p:sp>
      <p:sp>
        <p:nvSpPr>
          <p:cNvPr id="202" name="Google Shape;202;p7"/>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8"/>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208" name="Google Shape;208;p8"/>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209" name="Google Shape;209;p8"/>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210" name="Google Shape;210;p8"/>
          <p:cNvGrpSpPr/>
          <p:nvPr/>
        </p:nvGrpSpPr>
        <p:grpSpPr>
          <a:xfrm>
            <a:off x="4121449" y="1821546"/>
            <a:ext cx="3631548" cy="2737140"/>
            <a:chOff x="2656444" y="12989"/>
            <a:chExt cx="2622894" cy="970760"/>
          </a:xfrm>
        </p:grpSpPr>
        <p:sp>
          <p:nvSpPr>
            <p:cNvPr id="211" name="Google Shape;211;p8"/>
            <p:cNvSpPr/>
            <p:nvPr/>
          </p:nvSpPr>
          <p:spPr>
            <a:xfrm>
              <a:off x="2656444" y="12989"/>
              <a:ext cx="2622894"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belief</a:t>
              </a:r>
              <a:endParaRPr/>
            </a:p>
            <a:p>
              <a:pPr marL="0" marR="0" lvl="0" indent="0" algn="ctr" rtl="0">
                <a:lnSpc>
                  <a:spcPct val="100000"/>
                </a:lnSpc>
                <a:spcBef>
                  <a:spcPts val="0"/>
                </a:spcBef>
                <a:spcAft>
                  <a:spcPts val="0"/>
                </a:spcAft>
                <a:buNone/>
              </a:pPr>
              <a:r>
                <a:rPr lang="en-US" sz="4400" b="0" i="0" u="none" strike="noStrike">
                  <a:solidFill>
                    <a:schemeClr val="lt1"/>
                  </a:solidFill>
                  <a:latin typeface="Calibri"/>
                  <a:ea typeface="Calibri"/>
                  <a:cs typeface="Calibri"/>
                  <a:sym typeface="Calibri"/>
                </a:rPr>
                <a:t>(n.)</a:t>
              </a:r>
              <a:endParaRPr/>
            </a:p>
          </p:txBody>
        </p:sp>
        <p:sp>
          <p:nvSpPr>
            <p:cNvPr id="212" name="Google Shape;212;p8"/>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213" name="Google Shape;213;p8"/>
          <p:cNvSpPr/>
          <p:nvPr/>
        </p:nvSpPr>
        <p:spPr>
          <a:xfrm>
            <a:off x="4426595" y="4556580"/>
            <a:ext cx="3218002" cy="83514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რწმენა</a:t>
            </a:r>
            <a:endParaRPr sz="2800" b="0" i="0" u="none" strike="noStrike">
              <a:solidFill>
                <a:schemeClr val="lt1"/>
              </a:solidFill>
              <a:latin typeface="Calibri"/>
              <a:ea typeface="Calibri"/>
              <a:cs typeface="Calibri"/>
              <a:sym typeface="Calibri"/>
            </a:endParaRPr>
          </a:p>
        </p:txBody>
      </p:sp>
      <p:sp>
        <p:nvSpPr>
          <p:cNvPr id="214" name="Google Shape;214;p8"/>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9"/>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220" name="Google Shape;220;p9"/>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221" name="Google Shape;221;p9"/>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endParaRPr sz="48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222" name="Google Shape;222;p9"/>
          <p:cNvGrpSpPr/>
          <p:nvPr/>
        </p:nvGrpSpPr>
        <p:grpSpPr>
          <a:xfrm>
            <a:off x="4496339" y="1892410"/>
            <a:ext cx="3993586" cy="2752505"/>
            <a:chOff x="3019932" y="39716"/>
            <a:chExt cx="2578388" cy="1001243"/>
          </a:xfrm>
        </p:grpSpPr>
        <p:sp>
          <p:nvSpPr>
            <p:cNvPr id="223" name="Google Shape;223;p9"/>
            <p:cNvSpPr/>
            <p:nvPr/>
          </p:nvSpPr>
          <p:spPr>
            <a:xfrm>
              <a:off x="3019932" y="39716"/>
              <a:ext cx="2578388" cy="1001243"/>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800" b="0" i="0" u="none" strike="noStrike">
                  <a:solidFill>
                    <a:schemeClr val="lt1"/>
                  </a:solidFill>
                  <a:latin typeface="Calibri"/>
                  <a:ea typeface="Calibri"/>
                  <a:cs typeface="Calibri"/>
                  <a:sym typeface="Calibri"/>
                </a:rPr>
                <a:t>ritual</a:t>
              </a:r>
              <a:endParaRPr sz="4800" b="0" i="0" u="none" strike="noStrik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800" b="0" i="0" u="none" strike="noStrike">
                  <a:solidFill>
                    <a:schemeClr val="lt1"/>
                  </a:solidFill>
                  <a:latin typeface="Calibri"/>
                  <a:ea typeface="Calibri"/>
                  <a:cs typeface="Calibri"/>
                  <a:sym typeface="Calibri"/>
                </a:rPr>
                <a:t>(n.)</a:t>
              </a:r>
              <a:endParaRPr/>
            </a:p>
          </p:txBody>
        </p:sp>
        <p:sp>
          <p:nvSpPr>
            <p:cNvPr id="224" name="Google Shape;224;p9"/>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endParaRPr sz="2800" b="0" i="0" u="none" strike="noStrike">
                <a:solidFill>
                  <a:schemeClr val="lt1"/>
                </a:solidFill>
                <a:latin typeface="Calibri"/>
                <a:ea typeface="Calibri"/>
                <a:cs typeface="Calibri"/>
                <a:sym typeface="Calibri"/>
              </a:endParaRPr>
            </a:p>
          </p:txBody>
        </p:sp>
      </p:grpSp>
      <p:sp>
        <p:nvSpPr>
          <p:cNvPr id="225" name="Google Shape;225;p9"/>
          <p:cNvSpPr/>
          <p:nvPr/>
        </p:nvSpPr>
        <p:spPr>
          <a:xfrm>
            <a:off x="4908036" y="4644915"/>
            <a:ext cx="3170192" cy="86944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რიტუალი</a:t>
            </a:r>
            <a:endParaRPr sz="2800" b="0" i="0" u="none" strike="noStrike">
              <a:solidFill>
                <a:schemeClr val="lt1"/>
              </a:solidFill>
              <a:latin typeface="Calibri"/>
              <a:ea typeface="Calibri"/>
              <a:cs typeface="Calibri"/>
              <a:sym typeface="Calibri"/>
            </a:endParaRPr>
          </a:p>
        </p:txBody>
      </p:sp>
      <p:sp>
        <p:nvSpPr>
          <p:cNvPr id="226" name="Google Shape;226;p9"/>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Vocabulary</a:t>
            </a:r>
            <a:endParaRPr/>
          </a:p>
          <a:p>
            <a:pPr marL="0" marR="0" lvl="0" indent="0" algn="ctr" rtl="0">
              <a:lnSpc>
                <a:spcPct val="100000"/>
              </a:lnSpc>
              <a:spcBef>
                <a:spcPts val="0"/>
              </a:spcBef>
              <a:spcAft>
                <a:spcPts val="0"/>
              </a:spcAft>
              <a:buNone/>
            </a:pPr>
            <a:r>
              <a:rPr lang="en-US" sz="2800" b="0" i="0" u="none" strike="noStrike">
                <a:solidFill>
                  <a:schemeClr val="lt1"/>
                </a:solidFill>
                <a:latin typeface="Calibri"/>
                <a:ea typeface="Calibri"/>
                <a:cs typeface="Calibri"/>
                <a:sym typeface="Calibri"/>
              </a:rPr>
              <a:t>ლექსიკა</a:t>
            </a:r>
            <a:endParaRPr sz="2800" b="0" i="0" u="none" strike="noStrik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1711</Words>
  <Application>Microsoft Office PowerPoint</Application>
  <PresentationFormat>Custom</PresentationFormat>
  <Paragraphs>452</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Merriweather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29</cp:revision>
  <dcterms:created xsi:type="dcterms:W3CDTF">2020-04-09T12:21:27Z</dcterms:created>
  <dcterms:modified xsi:type="dcterms:W3CDTF">2021-07-22T08:23:15Z</dcterms:modified>
</cp:coreProperties>
</file>